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4" r:id="rId4"/>
    <p:sldId id="265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7491" userDrawn="1">
          <p15:clr>
            <a:srgbClr val="A4A3A4"/>
          </p15:clr>
        </p15:guide>
        <p15:guide id="3" orient="horz" pos="3135" userDrawn="1">
          <p15:clr>
            <a:srgbClr val="A4A3A4"/>
          </p15:clr>
        </p15:guide>
        <p15:guide id="4" orient="horz" pos="3657" userDrawn="1">
          <p15:clr>
            <a:srgbClr val="A4A3A4"/>
          </p15:clr>
        </p15:guide>
        <p15:guide id="5" pos="483" userDrawn="1">
          <p15:clr>
            <a:srgbClr val="A4A3A4"/>
          </p15:clr>
        </p15:guide>
        <p15:guide id="6" orient="horz" pos="3929" userDrawn="1">
          <p15:clr>
            <a:srgbClr val="A4A3A4"/>
          </p15:clr>
        </p15:guide>
        <p15:guide id="7" pos="2275" userDrawn="1">
          <p15:clr>
            <a:srgbClr val="A4A3A4"/>
          </p15:clr>
        </p15:guide>
        <p15:guide id="8" orient="horz" pos="2409" userDrawn="1">
          <p15:clr>
            <a:srgbClr val="A4A3A4"/>
          </p15:clr>
        </p15:guide>
        <p15:guide id="9" orient="horz" pos="2976" userDrawn="1">
          <p15:clr>
            <a:srgbClr val="A4A3A4"/>
          </p15:clr>
        </p15:guide>
        <p15:guide id="10" pos="2570" userDrawn="1">
          <p15:clr>
            <a:srgbClr val="A4A3A4"/>
          </p15:clr>
        </p15:guide>
        <p15:guide id="11" pos="6743" userDrawn="1">
          <p15:clr>
            <a:srgbClr val="A4A3A4"/>
          </p15:clr>
        </p15:guide>
        <p15:guide id="12" pos="166" userDrawn="1">
          <p15:clr>
            <a:srgbClr val="A4A3A4"/>
          </p15:clr>
        </p15:guide>
        <p15:guide id="13" orient="horz" pos="37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A52D"/>
    <a:srgbClr val="3539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54" d="100"/>
          <a:sy n="154" d="100"/>
        </p:scale>
        <p:origin x="534" y="132"/>
      </p:cViewPr>
      <p:guideLst>
        <p:guide orient="horz" pos="1752"/>
        <p:guide pos="7491"/>
        <p:guide orient="horz" pos="3135"/>
        <p:guide orient="horz" pos="3657"/>
        <p:guide pos="483"/>
        <p:guide orient="horz" pos="3929"/>
        <p:guide pos="2275"/>
        <p:guide orient="horz" pos="2409"/>
        <p:guide orient="horz" pos="2976"/>
        <p:guide pos="2570"/>
        <p:guide pos="6743"/>
        <p:guide pos="166"/>
        <p:guide orient="horz" pos="37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06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05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364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34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9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6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32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39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86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98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2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06E64-7719-4926-833F-2BB94B98FF0A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95E7C-594D-40E7-84F5-BF37D76F6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61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7911382" y="-45192"/>
            <a:ext cx="4332739" cy="6965949"/>
          </a:xfrm>
          <a:custGeom>
            <a:avLst/>
            <a:gdLst>
              <a:gd name="connsiteX0" fmla="*/ 889000 w 3937000"/>
              <a:gd name="connsiteY0" fmla="*/ 25400 h 6959600"/>
              <a:gd name="connsiteX1" fmla="*/ 3937000 w 3937000"/>
              <a:gd name="connsiteY1" fmla="*/ 0 h 6959600"/>
              <a:gd name="connsiteX2" fmla="*/ 3898900 w 3937000"/>
              <a:gd name="connsiteY2" fmla="*/ 6959600 h 6959600"/>
              <a:gd name="connsiteX3" fmla="*/ 0 w 3937000"/>
              <a:gd name="connsiteY3" fmla="*/ 6959600 h 6959600"/>
              <a:gd name="connsiteX4" fmla="*/ 889000 w 3937000"/>
              <a:gd name="connsiteY4" fmla="*/ 25400 h 6959600"/>
              <a:gd name="connsiteX0" fmla="*/ 875920 w 3937000"/>
              <a:gd name="connsiteY0" fmla="*/ 12536 h 6959600"/>
              <a:gd name="connsiteX1" fmla="*/ 3937000 w 3937000"/>
              <a:gd name="connsiteY1" fmla="*/ 0 h 6959600"/>
              <a:gd name="connsiteX2" fmla="*/ 3898900 w 3937000"/>
              <a:gd name="connsiteY2" fmla="*/ 6959600 h 6959600"/>
              <a:gd name="connsiteX3" fmla="*/ 0 w 3937000"/>
              <a:gd name="connsiteY3" fmla="*/ 6959600 h 6959600"/>
              <a:gd name="connsiteX4" fmla="*/ 875920 w 3937000"/>
              <a:gd name="connsiteY4" fmla="*/ 12536 h 695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000" h="6959600">
                <a:moveTo>
                  <a:pt x="875920" y="12536"/>
                </a:moveTo>
                <a:lnTo>
                  <a:pt x="3937000" y="0"/>
                </a:lnTo>
                <a:lnTo>
                  <a:pt x="3898900" y="6959600"/>
                </a:lnTo>
                <a:lnTo>
                  <a:pt x="0" y="6959600"/>
                </a:lnTo>
                <a:lnTo>
                  <a:pt x="875920" y="1253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10914775" y="242570"/>
            <a:ext cx="977188" cy="916584"/>
            <a:chOff x="8061867" y="1453499"/>
            <a:chExt cx="3699179" cy="3699179"/>
          </a:xfrm>
        </p:grpSpPr>
        <p:sp>
          <p:nvSpPr>
            <p:cNvPr id="6" name="Овал 5"/>
            <p:cNvSpPr/>
            <p:nvPr/>
          </p:nvSpPr>
          <p:spPr>
            <a:xfrm>
              <a:off x="8061867" y="1453499"/>
              <a:ext cx="3699179" cy="3699179"/>
            </a:xfrm>
            <a:prstGeom prst="ellipse">
              <a:avLst/>
            </a:prstGeom>
            <a:solidFill>
              <a:srgbClr val="43A52D"/>
            </a:solidFill>
            <a:ln>
              <a:solidFill>
                <a:srgbClr val="43A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51293" y="1842925"/>
              <a:ext cx="2920326" cy="29203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3236" y="1556933"/>
              <a:ext cx="3256438" cy="3319064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8276822" y="2805443"/>
            <a:ext cx="37705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000" dirty="0">
                <a:latin typeface="Akrobat" panose="00000600000000000000" pitchFamily="50" charset="-52"/>
              </a:rPr>
              <a:t>Стоимость техники </a:t>
            </a:r>
            <a:br>
              <a:rPr lang="ru-RU" sz="2000" dirty="0">
                <a:latin typeface="Akrobat" panose="00000600000000000000" pitchFamily="50" charset="-52"/>
              </a:rPr>
            </a:br>
            <a:r>
              <a:rPr lang="ru-RU" sz="2000" dirty="0">
                <a:latin typeface="Akrobat" panose="00000600000000000000" pitchFamily="50" charset="-52"/>
              </a:rPr>
              <a:t>не изменится в процессе сделки</a:t>
            </a:r>
            <a:r>
              <a:rPr lang="ru-RU" sz="2000" dirty="0" smtClean="0">
                <a:latin typeface="Akrobat" panose="00000600000000000000" pitchFamily="50" charset="-52"/>
              </a:rPr>
              <a:t>!</a:t>
            </a:r>
            <a:endParaRPr lang="ru-RU" sz="2000" dirty="0">
              <a:latin typeface="Akrobat" panose="00000600000000000000" pitchFamily="50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81903" y="3736771"/>
            <a:ext cx="32351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Akrobat" panose="00000600000000000000" pitchFamily="50" charset="-52"/>
              </a:rPr>
              <a:t>Заинтересовало предложение?</a:t>
            </a:r>
          </a:p>
          <a:p>
            <a:pPr algn="ctr"/>
            <a:r>
              <a:rPr lang="ru-RU" sz="2000" dirty="0" smtClean="0">
                <a:latin typeface="Akrobat" panose="00000600000000000000" pitchFamily="50" charset="-52"/>
              </a:rPr>
              <a:t>Звоните </a:t>
            </a:r>
            <a:r>
              <a:rPr lang="ru-RU" sz="2000" dirty="0">
                <a:solidFill>
                  <a:srgbClr val="43A52D"/>
                </a:solidFill>
                <a:latin typeface="Akrobat Black" panose="00000A00000000000000" pitchFamily="50" charset="-52"/>
              </a:rPr>
              <a:t>8-800-200-53-95</a:t>
            </a:r>
          </a:p>
          <a:p>
            <a:pPr algn="ctr"/>
            <a:r>
              <a:rPr lang="ru-RU" sz="2000" dirty="0" smtClean="0">
                <a:latin typeface="Akrobat" panose="00000600000000000000" pitchFamily="50" charset="-52"/>
              </a:rPr>
              <a:t>Или закажите звонок онлайн</a:t>
            </a:r>
            <a:endParaRPr lang="ru-RU" sz="2000" dirty="0">
              <a:latin typeface="Akrobat" panose="00000600000000000000" pitchFamily="50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35973" y="5120467"/>
            <a:ext cx="161553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b="1" dirty="0" smtClean="0">
                <a:solidFill>
                  <a:srgbClr val="35394D"/>
                </a:solidFill>
                <a:latin typeface="Akrobat" panose="00000600000000000000" pitchFamily="50" charset="-52"/>
              </a:rPr>
              <a:t>перейти по ссылке</a:t>
            </a:r>
          </a:p>
          <a:p>
            <a:pPr>
              <a:lnSpc>
                <a:spcPct val="90000"/>
              </a:lnSpc>
            </a:pPr>
            <a:r>
              <a:rPr lang="ru-RU" sz="1400" b="1" dirty="0" smtClean="0">
                <a:solidFill>
                  <a:srgbClr val="35394D"/>
                </a:solidFill>
                <a:latin typeface="Akrobat" panose="00000600000000000000" pitchFamily="50" charset="-52"/>
              </a:rPr>
              <a:t>на страницу акции </a:t>
            </a:r>
            <a:endParaRPr lang="ru-RU" sz="1400" b="1" dirty="0">
              <a:solidFill>
                <a:srgbClr val="35394D"/>
              </a:solidFill>
              <a:latin typeface="Akrobat" panose="00000600000000000000" pitchFamily="50" charset="-52"/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10251509" y="4982955"/>
            <a:ext cx="217583" cy="949054"/>
          </a:xfrm>
          <a:prstGeom prst="chevron">
            <a:avLst>
              <a:gd name="adj" fmla="val 73917"/>
            </a:avLst>
          </a:prstGeom>
          <a:solidFill>
            <a:srgbClr val="43A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krobat" panose="00000600000000000000" pitchFamily="50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628711" y="4853311"/>
            <a:ext cx="1260000" cy="1260000"/>
          </a:xfrm>
          <a:prstGeom prst="roundRect">
            <a:avLst>
              <a:gd name="adj" fmla="val 8068"/>
            </a:avLst>
          </a:prstGeom>
          <a:solidFill>
            <a:srgbClr val="43A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3A52D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9887" y="90293"/>
            <a:ext cx="2185110" cy="971282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32277" y="245767"/>
            <a:ext cx="23911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5500" dirty="0" smtClean="0">
                <a:solidFill>
                  <a:schemeClr val="bg1"/>
                </a:solidFill>
                <a:latin typeface="Akrobat Black" panose="00000A00000000000000" pitchFamily="50" charset="-52"/>
              </a:rPr>
              <a:t>АКЦИЯ</a:t>
            </a:r>
            <a:endParaRPr lang="ru-RU" sz="5500" dirty="0">
              <a:solidFill>
                <a:schemeClr val="bg1"/>
              </a:solidFill>
              <a:latin typeface="Akrobat Black" panose="00000A00000000000000" pitchFamily="50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52888" y="252858"/>
            <a:ext cx="65360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5500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«СТАБИЛЬНЫЙ ГОД»</a:t>
            </a:r>
            <a:endParaRPr lang="ru-RU" sz="5500" dirty="0">
              <a:solidFill>
                <a:srgbClr val="43A52D"/>
              </a:solidFill>
              <a:latin typeface="Akrobat Black" panose="00000A00000000000000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-891251" y="1179799"/>
            <a:ext cx="13083251" cy="1324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-28403" y="1195965"/>
            <a:ext cx="895573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СПЕЦИАЛЬНОЕ ПРЕДЛОЖЕНИЕ ОТ ПАО «КАМАЗ» - СКИДКИ</a:t>
            </a:r>
          </a:p>
          <a:p>
            <a:r>
              <a:rPr lang="ru-RU" sz="2500" b="1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НА ВСЮ ТЕХНИКУ ПОСТАВЩИКА НА ЛЬГОТНЫХ УСЛОВИЯХ АКЦИИ «СТАБИЛЬНЫЙ ГОД»</a:t>
            </a:r>
            <a:endParaRPr lang="ru-RU" sz="2500" b="1" dirty="0">
              <a:solidFill>
                <a:schemeClr val="tx1">
                  <a:lumMod val="75000"/>
                  <a:lumOff val="25000"/>
                </a:schemeClr>
              </a:solidFill>
              <a:latin typeface="Akrobat" panose="00000600000000000000" pitchFamily="50" charset="-52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-18991" y="6468806"/>
            <a:ext cx="9302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*Отсрочка </a:t>
            </a:r>
            <a:r>
              <a:rPr lang="ru-RU" sz="900" dirty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платежа предоставляется  на 12 месяцев по основному долгу при выборе </a:t>
            </a:r>
            <a:r>
              <a:rPr lang="ru-RU" sz="900" dirty="0" err="1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аннуитетного</a:t>
            </a:r>
            <a:r>
              <a:rPr lang="ru-RU" sz="900" dirty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 графика погашений лизинговых </a:t>
            </a:r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платежей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**</a:t>
            </a:r>
            <a:r>
              <a:rPr lang="ru-RU" sz="900" dirty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Годовое удорожание 3,3% достигается при условии </a:t>
            </a:r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выбора максимального срока лизинга и авансового платежа</a:t>
            </a:r>
            <a:endParaRPr lang="ru-RU" sz="900" dirty="0">
              <a:solidFill>
                <a:schemeClr val="bg1"/>
              </a:solidFill>
              <a:latin typeface="Akrobat Light" panose="00000500000000000000" pitchFamily="50" charset="-52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808" y="479824"/>
            <a:ext cx="1849438" cy="450858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5822926" y="3505150"/>
            <a:ext cx="17393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срок лизинга</a:t>
            </a:r>
            <a:endParaRPr lang="ru-RU" altLang="ru-RU" sz="2000" dirty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518902" y="4265602"/>
            <a:ext cx="1819512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ru-RU" sz="4400" b="1" dirty="0" smtClean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785425" y="2963486"/>
            <a:ext cx="2276944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от</a:t>
            </a:r>
            <a:r>
              <a:rPr lang="ru-RU" sz="24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0</a:t>
            </a:r>
            <a:r>
              <a:rPr lang="ru-RU" sz="24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</a:p>
          <a:p>
            <a:pPr algn="l">
              <a:lnSpc>
                <a:spcPct val="80000"/>
              </a:lnSpc>
            </a:pPr>
            <a:r>
              <a:rPr lang="ru-RU" sz="2000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авансовый платеж</a:t>
            </a:r>
            <a:endParaRPr lang="ru-RU" sz="2000" dirty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855560" y="4508795"/>
            <a:ext cx="1956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44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1</a:t>
            </a:r>
            <a:r>
              <a:rPr lang="ru-RU" sz="36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год</a:t>
            </a:r>
            <a:endParaRPr lang="ru-RU" b="1" dirty="0" smtClean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отсрочка платежа 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по основному долгу</a:t>
            </a:r>
            <a:r>
              <a:rPr lang="ru-RU" sz="1600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* </a:t>
            </a:r>
            <a:endParaRPr lang="ru-RU" sz="1600" dirty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5762218" y="2944878"/>
            <a:ext cx="2149164" cy="683264"/>
            <a:chOff x="4390410" y="3769330"/>
            <a:chExt cx="2149164" cy="683264"/>
          </a:xfrm>
        </p:grpSpPr>
        <p:sp>
          <p:nvSpPr>
            <p:cNvPr id="54" name="Прямоугольник 53"/>
            <p:cNvSpPr/>
            <p:nvPr/>
          </p:nvSpPr>
          <p:spPr>
            <a:xfrm>
              <a:off x="4720062" y="3769330"/>
              <a:ext cx="1819512" cy="6832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4400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7</a:t>
              </a:r>
              <a:r>
                <a:rPr lang="ru-RU" sz="4000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 </a:t>
              </a:r>
              <a:r>
                <a:rPr lang="ru-RU" sz="3200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лет</a:t>
              </a:r>
              <a:r>
                <a:rPr lang="ru-RU" sz="4800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4390410" y="3948591"/>
              <a:ext cx="4299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до</a:t>
              </a:r>
              <a:endParaRPr lang="ru-RU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57285" y="5726544"/>
            <a:ext cx="5602790" cy="430248"/>
            <a:chOff x="493211" y="5686681"/>
            <a:chExt cx="5602790" cy="430248"/>
          </a:xfrm>
          <a:solidFill>
            <a:srgbClr val="43A52D"/>
          </a:solidFill>
        </p:grpSpPr>
        <p:sp>
          <p:nvSpPr>
            <p:cNvPr id="57" name="Скругленный прямоугольник 56"/>
            <p:cNvSpPr/>
            <p:nvPr/>
          </p:nvSpPr>
          <p:spPr>
            <a:xfrm>
              <a:off x="493211" y="5686681"/>
              <a:ext cx="5602790" cy="43024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893201" y="5700863"/>
              <a:ext cx="4880044" cy="401884"/>
            </a:xfrm>
            <a:prstGeom prst="rect">
              <a:avLst/>
            </a:prstGeom>
            <a:grpFill/>
          </p:spPr>
          <p:txBody>
            <a:bodyPr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2100" dirty="0" smtClean="0">
                  <a:solidFill>
                    <a:schemeClr val="bg1"/>
                  </a:solidFill>
                  <a:latin typeface="Akrobat Bold" panose="00000800000000000000" pitchFamily="50" charset="-52"/>
                </a:rPr>
                <a:t>АКЦИЯ ДЕЙСТВУЕТ ДО 31.08.2025 Г.</a:t>
              </a:r>
              <a:endParaRPr lang="ru-RU" sz="2100" dirty="0">
                <a:solidFill>
                  <a:schemeClr val="bg1"/>
                </a:solidFill>
                <a:latin typeface="Akrobat Bold" panose="00000800000000000000" pitchFamily="50" charset="-52"/>
              </a:endParaRPr>
            </a:p>
          </p:txBody>
        </p:sp>
      </p:grpSp>
      <p:pic>
        <p:nvPicPr>
          <p:cNvPr id="59" name="Рисунок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1" y="2980406"/>
            <a:ext cx="954467" cy="954467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71" y="2983645"/>
            <a:ext cx="954466" cy="954467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8" y="4437166"/>
            <a:ext cx="949461" cy="954467"/>
          </a:xfrm>
          <a:prstGeom prst="rect">
            <a:avLst/>
          </a:prstGeom>
        </p:spPr>
      </p:pic>
      <p:sp>
        <p:nvSpPr>
          <p:cNvPr id="62" name="Прямоугольник 61"/>
          <p:cNvSpPr/>
          <p:nvPr/>
        </p:nvSpPr>
        <p:spPr>
          <a:xfrm>
            <a:off x="5720933" y="4508795"/>
            <a:ext cx="2208094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от</a:t>
            </a:r>
            <a:r>
              <a:rPr lang="ru-RU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3,3</a:t>
            </a:r>
            <a:r>
              <a:rPr lang="ru-RU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</a:p>
          <a:p>
            <a:pPr algn="l">
              <a:lnSpc>
                <a:spcPct val="80000"/>
              </a:lnSpc>
            </a:pPr>
            <a:r>
              <a:rPr lang="ru-RU" sz="2000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Удорожание в год**</a:t>
            </a:r>
            <a:endParaRPr lang="ru-RU" sz="2000" dirty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693" y="4450474"/>
            <a:ext cx="1354148" cy="1182323"/>
          </a:xfrm>
          <a:prstGeom prst="rect">
            <a:avLst/>
          </a:prstGeom>
        </p:spPr>
      </p:pic>
      <p:sp>
        <p:nvSpPr>
          <p:cNvPr id="64" name="Прямоугольник 63"/>
          <p:cNvSpPr/>
          <p:nvPr/>
        </p:nvSpPr>
        <p:spPr>
          <a:xfrm>
            <a:off x="2480389" y="2987148"/>
            <a:ext cx="303566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%</a:t>
            </a:r>
            <a:r>
              <a:rPr lang="ru-RU" sz="105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712516" y="4507021"/>
            <a:ext cx="303566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%</a:t>
            </a:r>
            <a:r>
              <a:rPr lang="ru-RU" sz="105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304" y="4951904"/>
            <a:ext cx="1062814" cy="1062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3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7911382" y="-45192"/>
            <a:ext cx="4332739" cy="6965949"/>
          </a:xfrm>
          <a:custGeom>
            <a:avLst/>
            <a:gdLst>
              <a:gd name="connsiteX0" fmla="*/ 889000 w 3937000"/>
              <a:gd name="connsiteY0" fmla="*/ 25400 h 6959600"/>
              <a:gd name="connsiteX1" fmla="*/ 3937000 w 3937000"/>
              <a:gd name="connsiteY1" fmla="*/ 0 h 6959600"/>
              <a:gd name="connsiteX2" fmla="*/ 3898900 w 3937000"/>
              <a:gd name="connsiteY2" fmla="*/ 6959600 h 6959600"/>
              <a:gd name="connsiteX3" fmla="*/ 0 w 3937000"/>
              <a:gd name="connsiteY3" fmla="*/ 6959600 h 6959600"/>
              <a:gd name="connsiteX4" fmla="*/ 889000 w 3937000"/>
              <a:gd name="connsiteY4" fmla="*/ 25400 h 6959600"/>
              <a:gd name="connsiteX0" fmla="*/ 875920 w 3937000"/>
              <a:gd name="connsiteY0" fmla="*/ 12536 h 6959600"/>
              <a:gd name="connsiteX1" fmla="*/ 3937000 w 3937000"/>
              <a:gd name="connsiteY1" fmla="*/ 0 h 6959600"/>
              <a:gd name="connsiteX2" fmla="*/ 3898900 w 3937000"/>
              <a:gd name="connsiteY2" fmla="*/ 6959600 h 6959600"/>
              <a:gd name="connsiteX3" fmla="*/ 0 w 3937000"/>
              <a:gd name="connsiteY3" fmla="*/ 6959600 h 6959600"/>
              <a:gd name="connsiteX4" fmla="*/ 875920 w 3937000"/>
              <a:gd name="connsiteY4" fmla="*/ 12536 h 695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000" h="6959600">
                <a:moveTo>
                  <a:pt x="875920" y="12536"/>
                </a:moveTo>
                <a:lnTo>
                  <a:pt x="3937000" y="0"/>
                </a:lnTo>
                <a:lnTo>
                  <a:pt x="3898900" y="6959600"/>
                </a:lnTo>
                <a:lnTo>
                  <a:pt x="0" y="6959600"/>
                </a:lnTo>
                <a:lnTo>
                  <a:pt x="875920" y="1253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276822" y="2805443"/>
            <a:ext cx="37705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000" dirty="0">
                <a:latin typeface="Akrobat" panose="00000600000000000000" pitchFamily="50" charset="-52"/>
              </a:rPr>
              <a:t>Стоимость техники </a:t>
            </a:r>
            <a:br>
              <a:rPr lang="ru-RU" sz="2000" dirty="0">
                <a:latin typeface="Akrobat" panose="00000600000000000000" pitchFamily="50" charset="-52"/>
              </a:rPr>
            </a:br>
            <a:r>
              <a:rPr lang="ru-RU" sz="2000" dirty="0">
                <a:latin typeface="Akrobat" panose="00000600000000000000" pitchFamily="50" charset="-52"/>
              </a:rPr>
              <a:t>не изменится в процессе сделки</a:t>
            </a:r>
            <a:r>
              <a:rPr lang="ru-RU" sz="2000" dirty="0" smtClean="0">
                <a:latin typeface="Akrobat" panose="00000600000000000000" pitchFamily="50" charset="-52"/>
              </a:rPr>
              <a:t>!</a:t>
            </a:r>
            <a:endParaRPr lang="ru-RU" sz="2000" dirty="0">
              <a:latin typeface="Akrobat" panose="00000600000000000000" pitchFamily="50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81903" y="3736771"/>
            <a:ext cx="32351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Akrobat" panose="00000600000000000000" pitchFamily="50" charset="-52"/>
              </a:rPr>
              <a:t>Заинтересовало предложение?</a:t>
            </a:r>
          </a:p>
          <a:p>
            <a:pPr algn="ctr"/>
            <a:r>
              <a:rPr lang="ru-RU" sz="2000" dirty="0" smtClean="0">
                <a:latin typeface="Akrobat" panose="00000600000000000000" pitchFamily="50" charset="-52"/>
              </a:rPr>
              <a:t>Звоните </a:t>
            </a:r>
            <a:r>
              <a:rPr lang="ru-RU" sz="2000" dirty="0">
                <a:solidFill>
                  <a:srgbClr val="43A52D"/>
                </a:solidFill>
                <a:latin typeface="Akrobat Black" panose="00000A00000000000000" pitchFamily="50" charset="-52"/>
              </a:rPr>
              <a:t>8-800-200-53-95</a:t>
            </a:r>
          </a:p>
          <a:p>
            <a:pPr algn="ctr"/>
            <a:r>
              <a:rPr lang="ru-RU" sz="2000" dirty="0" smtClean="0">
                <a:latin typeface="Akrobat" panose="00000600000000000000" pitchFamily="50" charset="-52"/>
              </a:rPr>
              <a:t>Или закажите звонок онлайн</a:t>
            </a:r>
            <a:endParaRPr lang="ru-RU" sz="2000" dirty="0">
              <a:latin typeface="Akrobat" panose="00000600000000000000" pitchFamily="50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35973" y="5120467"/>
            <a:ext cx="161553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b="1" dirty="0" smtClean="0">
                <a:solidFill>
                  <a:srgbClr val="35394D"/>
                </a:solidFill>
                <a:latin typeface="Akrobat" panose="00000600000000000000" pitchFamily="50" charset="-52"/>
              </a:rPr>
              <a:t>перейти по ссылке</a:t>
            </a:r>
          </a:p>
          <a:p>
            <a:pPr>
              <a:lnSpc>
                <a:spcPct val="90000"/>
              </a:lnSpc>
            </a:pPr>
            <a:r>
              <a:rPr lang="ru-RU" sz="1400" b="1" dirty="0" smtClean="0">
                <a:solidFill>
                  <a:srgbClr val="35394D"/>
                </a:solidFill>
                <a:latin typeface="Akrobat" panose="00000600000000000000" pitchFamily="50" charset="-52"/>
              </a:rPr>
              <a:t>на страницу акции </a:t>
            </a:r>
            <a:endParaRPr lang="ru-RU" sz="1400" b="1" dirty="0">
              <a:solidFill>
                <a:srgbClr val="35394D"/>
              </a:solidFill>
              <a:latin typeface="Akrobat" panose="00000600000000000000" pitchFamily="50" charset="-52"/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10251509" y="4982955"/>
            <a:ext cx="217583" cy="949054"/>
          </a:xfrm>
          <a:prstGeom prst="chevron">
            <a:avLst>
              <a:gd name="adj" fmla="val 73917"/>
            </a:avLst>
          </a:prstGeom>
          <a:solidFill>
            <a:srgbClr val="43A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krobat" panose="00000600000000000000" pitchFamily="50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628711" y="4853311"/>
            <a:ext cx="1260000" cy="1260000"/>
          </a:xfrm>
          <a:prstGeom prst="roundRect">
            <a:avLst>
              <a:gd name="adj" fmla="val 8068"/>
            </a:avLst>
          </a:prstGeom>
          <a:solidFill>
            <a:srgbClr val="43A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3A52D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9887" y="90293"/>
            <a:ext cx="2185110" cy="971282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32277" y="245767"/>
            <a:ext cx="23911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5500" dirty="0" smtClean="0">
                <a:solidFill>
                  <a:schemeClr val="bg1"/>
                </a:solidFill>
                <a:latin typeface="Akrobat Black" panose="00000A00000000000000" pitchFamily="50" charset="-52"/>
              </a:rPr>
              <a:t>АКЦИЯ</a:t>
            </a:r>
            <a:endParaRPr lang="ru-RU" sz="5500" dirty="0">
              <a:solidFill>
                <a:schemeClr val="bg1"/>
              </a:solidFill>
              <a:latin typeface="Akrobat Black" panose="00000A00000000000000" pitchFamily="50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52888" y="252858"/>
            <a:ext cx="65360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5500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«СТАБИЛЬНЫЙ ГОД»</a:t>
            </a:r>
            <a:endParaRPr lang="ru-RU" sz="5500" dirty="0">
              <a:solidFill>
                <a:srgbClr val="43A52D"/>
              </a:solidFill>
              <a:latin typeface="Akrobat Black" panose="00000A00000000000000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-891251" y="1179799"/>
            <a:ext cx="13083251" cy="1324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32277" y="6630639"/>
            <a:ext cx="726546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. 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Akrobat Light" panose="00000500000000000000" pitchFamily="50" charset="-52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38015" y="5561394"/>
            <a:ext cx="181951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от</a:t>
            </a:r>
            <a:r>
              <a:rPr lang="ru-RU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0</a:t>
            </a:r>
            <a:r>
              <a:rPr lang="ru-RU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 </a:t>
            </a:r>
          </a:p>
          <a:p>
            <a:pPr algn="l">
              <a:lnSpc>
                <a:spcPct val="80000"/>
              </a:lnSpc>
            </a:pPr>
            <a:r>
              <a:rPr lang="ru-RU" sz="1600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авансовый платеж</a:t>
            </a:r>
            <a:endParaRPr lang="ru-RU" sz="1600" dirty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98880" y="5559758"/>
            <a:ext cx="1819512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1 </a:t>
            </a:r>
            <a:r>
              <a:rPr lang="ru-RU" sz="2800" b="1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год</a:t>
            </a:r>
            <a:endParaRPr lang="ru-RU" b="1" dirty="0" smtClean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1600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отсрочка платежа </a:t>
            </a:r>
          </a:p>
          <a:p>
            <a:pPr>
              <a:lnSpc>
                <a:spcPct val="80000"/>
              </a:lnSpc>
            </a:pPr>
            <a:r>
              <a:rPr lang="ru-RU" sz="1600" dirty="0" smtClean="0">
                <a:solidFill>
                  <a:schemeClr val="bg1"/>
                </a:solidFill>
                <a:latin typeface="Akrobat" panose="00000600000000000000" pitchFamily="50" charset="-52"/>
                <a:cs typeface="Arial" panose="020B0604020202020204" pitchFamily="34" charset="0"/>
              </a:rPr>
              <a:t>по основному долгу* </a:t>
            </a:r>
            <a:endParaRPr lang="ru-RU" sz="1600" dirty="0">
              <a:solidFill>
                <a:schemeClr val="bg1"/>
              </a:solidFill>
              <a:latin typeface="Akrobat" panose="00000600000000000000" pitchFamily="50" charset="-52"/>
              <a:cs typeface="Arial" panose="020B0604020202020204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3665558" y="5486095"/>
            <a:ext cx="2057674" cy="634020"/>
            <a:chOff x="4338400" y="3987015"/>
            <a:chExt cx="2057674" cy="634020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4576562" y="3987015"/>
              <a:ext cx="1819512" cy="6340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3600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7 </a:t>
              </a:r>
              <a:r>
                <a:rPr lang="ru-RU" sz="2800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лет</a:t>
              </a:r>
              <a:r>
                <a:rPr lang="ru-RU" sz="4400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338400" y="4197009"/>
              <a:ext cx="4058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solidFill>
                    <a:schemeClr val="bg1"/>
                  </a:solidFill>
                  <a:latin typeface="Akrobat" panose="00000600000000000000" pitchFamily="50" charset="-52"/>
                  <a:cs typeface="Arial" panose="020B0604020202020204" pitchFamily="34" charset="0"/>
                </a:rPr>
                <a:t>до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86" y="5607652"/>
            <a:ext cx="634608" cy="63460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858" y="5591000"/>
            <a:ext cx="645755" cy="645755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351" y="5606657"/>
            <a:ext cx="637516" cy="637516"/>
          </a:xfrm>
          <a:prstGeom prst="rect">
            <a:avLst/>
          </a:prstGeom>
        </p:spPr>
      </p:pic>
      <p:sp>
        <p:nvSpPr>
          <p:cNvPr id="34" name="Прямоугольник 33"/>
          <p:cNvSpPr/>
          <p:nvPr/>
        </p:nvSpPr>
        <p:spPr>
          <a:xfrm>
            <a:off x="273503" y="2810020"/>
            <a:ext cx="4039044" cy="32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900" dirty="0">
                <a:solidFill>
                  <a:schemeClr val="bg1"/>
                </a:solidFill>
                <a:latin typeface="Akrobat Bold" panose="00000800000000000000" pitchFamily="50" charset="-52"/>
              </a:rPr>
              <a:t>Седельный тягач </a:t>
            </a:r>
            <a:r>
              <a:rPr lang="en-US" sz="19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KAMAZ</a:t>
            </a:r>
            <a:r>
              <a:rPr lang="ru-RU" sz="19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-65659</a:t>
            </a:r>
            <a:r>
              <a:rPr lang="en-US" sz="1900" dirty="0">
                <a:solidFill>
                  <a:schemeClr val="bg1"/>
                </a:solidFill>
                <a:latin typeface="Akrobat Bold" panose="00000800000000000000" pitchFamily="50" charset="-52"/>
              </a:rPr>
              <a:t>-70010-CA</a:t>
            </a:r>
            <a:endParaRPr lang="ru-RU" sz="1900" dirty="0" smtClean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759039" y="5038029"/>
            <a:ext cx="2205354" cy="338554"/>
            <a:chOff x="386505" y="4761827"/>
            <a:chExt cx="2205354" cy="338554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386505" y="4763740"/>
              <a:ext cx="2205354" cy="334728"/>
            </a:xfrm>
            <a:prstGeom prst="roundRect">
              <a:avLst/>
            </a:prstGeom>
            <a:solidFill>
              <a:srgbClr val="43A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604466" y="4761827"/>
              <a:ext cx="17267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Akrobat ExtraBold" panose="00000900000000000000" pitchFamily="50" charset="-52"/>
                </a:rPr>
                <a:t>ЦЕНА: </a:t>
              </a:r>
              <a:r>
                <a:rPr lang="ru-RU" sz="1600" dirty="0" smtClean="0">
                  <a:solidFill>
                    <a:schemeClr val="bg1"/>
                  </a:solidFill>
                  <a:latin typeface="Akrobat ExtraBold" panose="00000900000000000000" pitchFamily="50" charset="-52"/>
                </a:rPr>
                <a:t>9 572 170 руб.</a:t>
              </a:r>
              <a:endParaRPr lang="ru-RU" sz="1300" dirty="0">
                <a:solidFill>
                  <a:srgbClr val="00785C"/>
                </a:solidFill>
                <a:latin typeface="Akrobat ExtraBold" panose="00000900000000000000" pitchFamily="50" charset="-52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660899" y="4732769"/>
            <a:ext cx="23825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strike="sngStrike" dirty="0" smtClean="0">
                <a:solidFill>
                  <a:schemeClr val="bg2">
                    <a:lumMod val="75000"/>
                  </a:schemeClr>
                </a:solidFill>
                <a:latin typeface="Akrobat" panose="00000600000000000000" pitchFamily="50" charset="-52"/>
              </a:rPr>
              <a:t>Старая цена: </a:t>
            </a:r>
            <a:r>
              <a:rPr lang="ru-RU" sz="1600" strike="sngStrike" dirty="0">
                <a:solidFill>
                  <a:schemeClr val="bg2">
                    <a:lumMod val="75000"/>
                  </a:schemeClr>
                </a:solidFill>
                <a:latin typeface="Akrobat" panose="00000600000000000000" pitchFamily="50" charset="-52"/>
              </a:rPr>
              <a:t>9</a:t>
            </a:r>
            <a:r>
              <a:rPr lang="ru-RU" sz="1600" strike="sngStrike" dirty="0" smtClean="0">
                <a:solidFill>
                  <a:schemeClr val="bg2">
                    <a:lumMod val="75000"/>
                  </a:schemeClr>
                </a:solidFill>
                <a:latin typeface="Akrobat" panose="00000600000000000000" pitchFamily="50" charset="-52"/>
              </a:rPr>
              <a:t> 767 520 руб. </a:t>
            </a:r>
            <a:endParaRPr lang="ru-RU" sz="1600" b="1" dirty="0" smtClean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5161338" y="5046515"/>
            <a:ext cx="2205354" cy="338554"/>
            <a:chOff x="386505" y="4761827"/>
            <a:chExt cx="2205354" cy="338554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386505" y="4763740"/>
              <a:ext cx="2205354" cy="334728"/>
            </a:xfrm>
            <a:prstGeom prst="roundRect">
              <a:avLst/>
            </a:prstGeom>
            <a:solidFill>
              <a:srgbClr val="43A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564773" y="4761827"/>
              <a:ext cx="1781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Akrobat ExtraBold" panose="00000900000000000000" pitchFamily="50" charset="-52"/>
                </a:rPr>
                <a:t>ЦЕНА: </a:t>
              </a:r>
              <a:r>
                <a:rPr lang="ru-RU" sz="1600" dirty="0" smtClean="0">
                  <a:solidFill>
                    <a:schemeClr val="bg1"/>
                  </a:solidFill>
                  <a:latin typeface="Akrobat ExtraBold" panose="00000900000000000000" pitchFamily="50" charset="-52"/>
                </a:rPr>
                <a:t>6 326 998 руб.</a:t>
              </a:r>
              <a:endParaRPr lang="ru-RU" sz="1300" dirty="0">
                <a:solidFill>
                  <a:srgbClr val="00785C"/>
                </a:solidFill>
                <a:latin typeface="Akrobat ExtraBold" panose="00000900000000000000" pitchFamily="50" charset="-52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5063198" y="4722595"/>
            <a:ext cx="23825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strike="sngStrike" dirty="0" smtClean="0">
                <a:solidFill>
                  <a:schemeClr val="bg2">
                    <a:lumMod val="75000"/>
                  </a:schemeClr>
                </a:solidFill>
                <a:latin typeface="Akrobat" panose="00000600000000000000" pitchFamily="50" charset="-52"/>
              </a:rPr>
              <a:t>Старая цена: </a:t>
            </a:r>
            <a:r>
              <a:rPr lang="ru-RU" sz="1600" strike="sngStrike" dirty="0">
                <a:solidFill>
                  <a:schemeClr val="bg2">
                    <a:lumMod val="75000"/>
                  </a:schemeClr>
                </a:solidFill>
                <a:latin typeface="Akrobat" panose="00000600000000000000" pitchFamily="50" charset="-52"/>
              </a:rPr>
              <a:t>6</a:t>
            </a:r>
            <a:r>
              <a:rPr lang="ru-RU" sz="1600" strike="sngStrike" dirty="0" smtClean="0">
                <a:solidFill>
                  <a:schemeClr val="bg2">
                    <a:lumMod val="75000"/>
                  </a:schemeClr>
                </a:solidFill>
                <a:latin typeface="Akrobat" panose="00000600000000000000" pitchFamily="50" charset="-52"/>
              </a:rPr>
              <a:t> 456 120 руб. </a:t>
            </a:r>
            <a:endParaRPr lang="ru-RU" sz="1600" b="1" dirty="0" smtClean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903720" y="2810484"/>
            <a:ext cx="4991425" cy="32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9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Самосвал </a:t>
            </a:r>
            <a:r>
              <a:rPr lang="en-US" sz="19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KAMAZ</a:t>
            </a:r>
            <a:r>
              <a:rPr lang="ru-RU" sz="1900" dirty="0">
                <a:solidFill>
                  <a:schemeClr val="bg1"/>
                </a:solidFill>
                <a:latin typeface="Akrobat Bold" panose="00000800000000000000" pitchFamily="50" charset="-52"/>
              </a:rPr>
              <a:t>-45143-7012-56</a:t>
            </a:r>
            <a:endParaRPr lang="ru-RU" sz="1900" dirty="0" smtClean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-28403" y="1195965"/>
            <a:ext cx="895573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СПЕЦИАЛЬНОЕ ПРЕДЛОЖЕНИЕ ОТ ПАО «КАМАЗ» - СКИДКИ</a:t>
            </a:r>
          </a:p>
          <a:p>
            <a:r>
              <a:rPr lang="ru-RU" sz="2500" b="1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НА ВСЮ ТЕХНИКУ ПОСТАВЩИКА НА ЛЬГОТНЫХ УСЛОВИЯХ АКЦИИ «СТАБИЛЬНЫЙ ГОД»</a:t>
            </a:r>
            <a:endParaRPr lang="ru-RU" sz="2500" b="1" dirty="0">
              <a:solidFill>
                <a:schemeClr val="tx1">
                  <a:lumMod val="75000"/>
                  <a:lumOff val="25000"/>
                </a:schemeClr>
              </a:solidFill>
              <a:latin typeface="Akrobat" panose="00000600000000000000" pitchFamily="50" charset="-52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-18991" y="6468806"/>
            <a:ext cx="93029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bg1"/>
                </a:solidFill>
                <a:latin typeface="Akrobat Light" panose="00000500000000000000" pitchFamily="50" charset="-52"/>
              </a:rPr>
              <a:t>* </a:t>
            </a:r>
            <a:r>
              <a:rPr lang="ru-RU" sz="900" dirty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Отсрочка платежа предоставляется  на 12 месяцев по основному долгу при выборе </a:t>
            </a:r>
            <a:r>
              <a:rPr lang="ru-RU" sz="900" dirty="0" err="1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аннуитетного</a:t>
            </a:r>
            <a:r>
              <a:rPr lang="ru-RU" sz="900" dirty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 графика погашений лизинговых </a:t>
            </a:r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платежей</a:t>
            </a:r>
            <a:endParaRPr lang="ru-RU" sz="900" dirty="0">
              <a:solidFill>
                <a:schemeClr val="bg1"/>
              </a:solidFill>
              <a:latin typeface="Akrobat Light" panose="00000500000000000000" pitchFamily="50" charset="-52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10914775" y="242570"/>
            <a:ext cx="977188" cy="916584"/>
            <a:chOff x="8061867" y="1453499"/>
            <a:chExt cx="3699179" cy="3699179"/>
          </a:xfrm>
        </p:grpSpPr>
        <p:sp>
          <p:nvSpPr>
            <p:cNvPr id="49" name="Овал 48"/>
            <p:cNvSpPr/>
            <p:nvPr/>
          </p:nvSpPr>
          <p:spPr>
            <a:xfrm>
              <a:off x="8061867" y="1453499"/>
              <a:ext cx="3699179" cy="3699179"/>
            </a:xfrm>
            <a:prstGeom prst="ellipse">
              <a:avLst/>
            </a:prstGeom>
            <a:solidFill>
              <a:srgbClr val="43A52D"/>
            </a:solidFill>
            <a:ln>
              <a:solidFill>
                <a:srgbClr val="43A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8451293" y="1842925"/>
              <a:ext cx="2920326" cy="29203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3236" y="1556933"/>
              <a:ext cx="3256438" cy="3319064"/>
            </a:xfrm>
            <a:prstGeom prst="rect">
              <a:avLst/>
            </a:prstGeom>
          </p:spPr>
        </p:pic>
      </p:grpSp>
      <p:pic>
        <p:nvPicPr>
          <p:cNvPr id="53" name="Рисунок 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808" y="479824"/>
            <a:ext cx="1849438" cy="45085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304" y="4951904"/>
            <a:ext cx="1062814" cy="10628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4" t="46941" r="29879" b="24488"/>
          <a:stretch/>
        </p:blipFill>
        <p:spPr>
          <a:xfrm>
            <a:off x="4884485" y="3139958"/>
            <a:ext cx="3152146" cy="1578579"/>
          </a:xfrm>
          <a:prstGeom prst="rect">
            <a:avLst/>
          </a:prstGeom>
        </p:spPr>
      </p:pic>
      <p:sp>
        <p:nvSpPr>
          <p:cNvPr id="50" name="Скругленный прямоугольник 49"/>
          <p:cNvSpPr/>
          <p:nvPr/>
        </p:nvSpPr>
        <p:spPr>
          <a:xfrm rot="19494796">
            <a:off x="4539343" y="3365961"/>
            <a:ext cx="972766" cy="259404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Akrobat Black" panose="00000A00000000000000" pitchFamily="50" charset="-52"/>
              </a:rPr>
              <a:t>СКИДКА 2 %</a:t>
            </a:r>
            <a:endParaRPr lang="ru-RU" sz="1200" dirty="0">
              <a:latin typeface="Akrobat Black" panose="00000A00000000000000" pitchFamily="50" charset="-5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80" y="3095366"/>
            <a:ext cx="2875881" cy="1773460"/>
          </a:xfrm>
          <a:prstGeom prst="rect">
            <a:avLst/>
          </a:prstGeom>
        </p:spPr>
      </p:pic>
      <p:sp>
        <p:nvSpPr>
          <p:cNvPr id="55" name="Скругленный прямоугольник 54"/>
          <p:cNvSpPr/>
          <p:nvPr/>
        </p:nvSpPr>
        <p:spPr>
          <a:xfrm rot="19494796">
            <a:off x="699802" y="3365961"/>
            <a:ext cx="972766" cy="259404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Akrobat Black" panose="00000A00000000000000" pitchFamily="50" charset="-52"/>
              </a:rPr>
              <a:t>СКИДКА 2 %</a:t>
            </a:r>
            <a:endParaRPr lang="ru-RU" sz="1200" dirty="0">
              <a:latin typeface="Akrobat Black" panose="00000A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5272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53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464198" y="3188586"/>
            <a:ext cx="4196496" cy="4196496"/>
          </a:xfrm>
          <a:prstGeom prst="ellipse">
            <a:avLst/>
          </a:prstGeom>
          <a:solidFill>
            <a:srgbClr val="43A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9887" y="146420"/>
            <a:ext cx="2185110" cy="862498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957719" y="3071904"/>
            <a:ext cx="1333134" cy="1333134"/>
          </a:xfrm>
          <a:prstGeom prst="ellipse">
            <a:avLst/>
          </a:prstGeom>
          <a:solidFill>
            <a:srgbClr val="43A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34705" y="2718884"/>
            <a:ext cx="3054151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38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3,3</a:t>
            </a:r>
            <a:endParaRPr lang="ru-RU" sz="138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06251" y="2898522"/>
            <a:ext cx="7328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%*</a:t>
            </a:r>
            <a:endParaRPr lang="ru-RU" sz="48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220362" y="1920289"/>
            <a:ext cx="3250019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10970742" y="116137"/>
            <a:ext cx="901241" cy="831284"/>
            <a:chOff x="8061867" y="1453499"/>
            <a:chExt cx="3699179" cy="3699179"/>
          </a:xfrm>
        </p:grpSpPr>
        <p:sp>
          <p:nvSpPr>
            <p:cNvPr id="16" name="Овал 15"/>
            <p:cNvSpPr/>
            <p:nvPr/>
          </p:nvSpPr>
          <p:spPr>
            <a:xfrm>
              <a:off x="8061867" y="1453499"/>
              <a:ext cx="3699179" cy="3699179"/>
            </a:xfrm>
            <a:prstGeom prst="ellipse">
              <a:avLst/>
            </a:prstGeom>
            <a:solidFill>
              <a:srgbClr val="43A52D"/>
            </a:solidFill>
            <a:ln>
              <a:solidFill>
                <a:srgbClr val="43A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8451293" y="1842925"/>
              <a:ext cx="2920326" cy="29203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3237" y="1556932"/>
              <a:ext cx="3256439" cy="3319063"/>
            </a:xfrm>
            <a:prstGeom prst="rect">
              <a:avLst/>
            </a:prstGeom>
          </p:spPr>
        </p:pic>
      </p:grpSp>
      <p:sp>
        <p:nvSpPr>
          <p:cNvPr id="32" name="TextBox 31"/>
          <p:cNvSpPr txBox="1"/>
          <p:nvPr/>
        </p:nvSpPr>
        <p:spPr>
          <a:xfrm>
            <a:off x="2452888" y="252858"/>
            <a:ext cx="653602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5200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«СТАБИЛЬНЫЙ ГОД»</a:t>
            </a:r>
            <a:endParaRPr lang="ru-RU" sz="5200" dirty="0">
              <a:solidFill>
                <a:srgbClr val="43A52D"/>
              </a:solidFill>
              <a:latin typeface="Akrobat Black" panose="00000A00000000000000" pitchFamily="50" charset="-5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2277" y="245767"/>
            <a:ext cx="2391194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5200" dirty="0" smtClean="0">
                <a:solidFill>
                  <a:schemeClr val="bg1"/>
                </a:solidFill>
                <a:latin typeface="Akrobat Black" panose="00000A00000000000000" pitchFamily="50" charset="-52"/>
              </a:rPr>
              <a:t>АКЦИЯ</a:t>
            </a:r>
            <a:endParaRPr lang="ru-RU" sz="5200" dirty="0">
              <a:solidFill>
                <a:schemeClr val="bg1"/>
              </a:solidFill>
              <a:latin typeface="Akrobat Black" panose="00000A00000000000000" pitchFamily="50" charset="-5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2213" y="1254684"/>
            <a:ext cx="30123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rgbClr val="F8FAFF"/>
                </a:solidFill>
                <a:latin typeface="Akrobat Black" panose="00000A00000000000000" pitchFamily="50" charset="-52"/>
              </a:rPr>
              <a:t>ПРИМЕР РАСЧЕТА*</a:t>
            </a:r>
            <a:endParaRPr lang="ru-RU" sz="3000" dirty="0">
              <a:latin typeface="Akrobat Black" panose="00000A00000000000000" pitchFamily="50" charset="-52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655514" y="2195562"/>
            <a:ext cx="832747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3600" dirty="0">
                <a:solidFill>
                  <a:srgbClr val="43A52D"/>
                </a:solidFill>
                <a:latin typeface="Akrobat Bold" panose="00000800000000000000" pitchFamily="50" charset="-52"/>
              </a:rPr>
              <a:t>Седельный тягач </a:t>
            </a:r>
            <a:r>
              <a:rPr lang="en-US" sz="3600" dirty="0" smtClean="0">
                <a:solidFill>
                  <a:srgbClr val="43A52D"/>
                </a:solidFill>
                <a:latin typeface="Akrobat Bold" panose="00000800000000000000" pitchFamily="50" charset="-52"/>
              </a:rPr>
              <a:t>KAMAZ</a:t>
            </a:r>
            <a:r>
              <a:rPr lang="ru-RU" sz="3600" dirty="0" smtClean="0">
                <a:solidFill>
                  <a:srgbClr val="43A52D"/>
                </a:solidFill>
                <a:latin typeface="Akrobat Bold" panose="00000800000000000000" pitchFamily="50" charset="-52"/>
              </a:rPr>
              <a:t>-65659</a:t>
            </a:r>
            <a:r>
              <a:rPr lang="en-US" sz="3600" dirty="0">
                <a:solidFill>
                  <a:srgbClr val="43A52D"/>
                </a:solidFill>
                <a:latin typeface="Akrobat Bold" panose="00000800000000000000" pitchFamily="50" charset="-52"/>
              </a:rPr>
              <a:t>-70010-CA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716123" y="2700047"/>
            <a:ext cx="627537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70000"/>
              </a:lnSpc>
            </a:pPr>
            <a:r>
              <a:rPr lang="ru-RU" sz="3200" dirty="0">
                <a:solidFill>
                  <a:schemeClr val="bg1"/>
                </a:solidFill>
                <a:latin typeface="Akrobat Bold" panose="00000800000000000000" pitchFamily="50" charset="-52"/>
              </a:rPr>
              <a:t>Цена</a:t>
            </a:r>
            <a:r>
              <a:rPr lang="ru-RU" sz="32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: </a:t>
            </a:r>
            <a:r>
              <a:rPr lang="ru-RU" sz="3200" strike="sngStrike" dirty="0">
                <a:solidFill>
                  <a:schemeClr val="bg1"/>
                </a:solidFill>
                <a:latin typeface="Akrobat Bold" panose="00000800000000000000" pitchFamily="50" charset="-52"/>
              </a:rPr>
              <a:t>9 767 </a:t>
            </a:r>
            <a:r>
              <a:rPr lang="ru-RU" sz="3200" strike="sngStrike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520 </a:t>
            </a:r>
            <a:r>
              <a:rPr lang="ru-RU" sz="3600" b="1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9 572 170 руб.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73282" y="6436530"/>
            <a:ext cx="4798465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800" dirty="0" smtClean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*представленный расчет носит справочный характер и приведен в качестве примера возможных условий. Указанное удорожание достигается при условии авансового платежа 49%, срока лизинга 60 мес..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456" y="269900"/>
            <a:ext cx="2148474" cy="523758"/>
          </a:xfrm>
          <a:prstGeom prst="rect">
            <a:avLst/>
          </a:prstGeom>
        </p:spPr>
      </p:pic>
      <p:sp>
        <p:nvSpPr>
          <p:cNvPr id="47" name="Скругленный прямоугольник 46"/>
          <p:cNvSpPr/>
          <p:nvPr/>
        </p:nvSpPr>
        <p:spPr>
          <a:xfrm>
            <a:off x="9660693" y="3830985"/>
            <a:ext cx="2231279" cy="1573859"/>
          </a:xfrm>
          <a:prstGeom prst="roundRect">
            <a:avLst>
              <a:gd name="adj" fmla="val 35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8796672" y="3786238"/>
            <a:ext cx="31160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ru-RU" sz="1600" dirty="0" smtClean="0">
                <a:latin typeface="Akrobat Bold" panose="00000800000000000000" pitchFamily="50" charset="-52"/>
              </a:rPr>
              <a:t>Удорожание в год: </a:t>
            </a:r>
          </a:p>
          <a:p>
            <a:pPr algn="r" fontAlgn="ctr"/>
            <a:r>
              <a:rPr lang="ru-RU" sz="1600" dirty="0" smtClean="0">
                <a:solidFill>
                  <a:srgbClr val="43A52D"/>
                </a:solidFill>
                <a:latin typeface="Akrobat" panose="00000600000000000000" pitchFamily="50" charset="-52"/>
              </a:rPr>
              <a:t>3,3 %</a:t>
            </a:r>
            <a:r>
              <a:rPr lang="ru-RU" sz="1600" dirty="0" smtClean="0">
                <a:latin typeface="Akrobat" panose="00000600000000000000" pitchFamily="50" charset="-52"/>
              </a:rPr>
              <a:t>*</a:t>
            </a:r>
          </a:p>
          <a:p>
            <a:pPr algn="r" fontAlgn="ctr"/>
            <a:r>
              <a:rPr lang="ru-RU" sz="1600" b="1" i="0" u="none" strike="noStrike" dirty="0" smtClean="0">
                <a:effectLst/>
                <a:latin typeface="Akrobat" panose="00000600000000000000" pitchFamily="50" charset="-52"/>
              </a:rPr>
              <a:t>Ежемесячный платеж, от:</a:t>
            </a:r>
          </a:p>
          <a:p>
            <a:pPr algn="r" fontAlgn="ctr"/>
            <a:r>
              <a:rPr lang="ru-RU" sz="1600" dirty="0" smtClean="0">
                <a:solidFill>
                  <a:srgbClr val="43A52D"/>
                </a:solidFill>
                <a:latin typeface="Akrobat" panose="00000600000000000000" pitchFamily="50" charset="-52"/>
              </a:rPr>
              <a:t>123 820,00 </a:t>
            </a:r>
            <a:r>
              <a:rPr lang="ru-RU" sz="1600" dirty="0">
                <a:solidFill>
                  <a:srgbClr val="43A52D"/>
                </a:solidFill>
                <a:latin typeface="Akrobat" panose="00000600000000000000" pitchFamily="50" charset="-52"/>
              </a:rPr>
              <a:t>руб</a:t>
            </a:r>
            <a:r>
              <a:rPr lang="ru-RU" sz="1600" dirty="0">
                <a:latin typeface="Akrobat" panose="00000600000000000000" pitchFamily="50" charset="-52"/>
              </a:rPr>
              <a:t>.</a:t>
            </a:r>
          </a:p>
          <a:p>
            <a:pPr algn="r" fontAlgn="ctr"/>
            <a:r>
              <a:rPr lang="ru-RU" sz="1600" dirty="0" smtClean="0">
                <a:latin typeface="Akrobat Bold" panose="00000800000000000000" pitchFamily="50" charset="-52"/>
              </a:rPr>
              <a:t>Сумма договора, руб.</a:t>
            </a:r>
            <a:endParaRPr lang="ru-RU" sz="2000" dirty="0">
              <a:latin typeface="Arial" panose="020B0604020202020204" pitchFamily="34" charset="0"/>
            </a:endParaRPr>
          </a:p>
          <a:p>
            <a:pPr algn="r" fontAlgn="ctr"/>
            <a:r>
              <a:rPr lang="ru-RU" sz="1600" dirty="0" smtClean="0">
                <a:solidFill>
                  <a:srgbClr val="43A52D"/>
                </a:solidFill>
                <a:latin typeface="Akrobat" panose="00000600000000000000" pitchFamily="50" charset="-52"/>
              </a:rPr>
              <a:t>11 117 195,71 руб</a:t>
            </a:r>
            <a:r>
              <a:rPr lang="ru-RU" sz="1600" dirty="0" smtClean="0">
                <a:latin typeface="Akrobat" panose="00000600000000000000" pitchFamily="50" charset="-52"/>
              </a:rPr>
              <a:t>.</a:t>
            </a:r>
            <a:endParaRPr lang="ru-RU" sz="20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0906" y="4791053"/>
            <a:ext cx="3293814" cy="48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200" dirty="0" smtClean="0">
                <a:solidFill>
                  <a:schemeClr val="bg1"/>
                </a:solidFill>
                <a:latin typeface="Akrobat" panose="00000600000000000000" pitchFamily="50" charset="-52"/>
              </a:rPr>
              <a:t>УДОРОЖАНИЕ В ГОД</a:t>
            </a:r>
            <a:endParaRPr lang="ru-RU" sz="3200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601" y="2940112"/>
            <a:ext cx="5123091" cy="3159240"/>
          </a:xfrm>
          <a:prstGeom prst="rect">
            <a:avLst/>
          </a:prstGeom>
        </p:spPr>
      </p:pic>
      <p:sp>
        <p:nvSpPr>
          <p:cNvPr id="29" name="Скругленный прямоугольник 28"/>
          <p:cNvSpPr/>
          <p:nvPr/>
        </p:nvSpPr>
        <p:spPr>
          <a:xfrm rot="19494796">
            <a:off x="4548331" y="3288029"/>
            <a:ext cx="1824141" cy="48643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krobat Black" panose="00000A00000000000000" pitchFamily="50" charset="-52"/>
              </a:rPr>
              <a:t>СКИДКА 2 %</a:t>
            </a:r>
            <a:endParaRPr lang="ru-RU" sz="2400" dirty="0">
              <a:latin typeface="Akrobat Black" panose="00000A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821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0" y="-1038"/>
            <a:ext cx="12192000" cy="6858000"/>
          </a:xfrm>
          <a:prstGeom prst="rect">
            <a:avLst/>
          </a:prstGeom>
          <a:solidFill>
            <a:srgbClr val="353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464198" y="3188586"/>
            <a:ext cx="4196496" cy="4196496"/>
          </a:xfrm>
          <a:prstGeom prst="ellipse">
            <a:avLst/>
          </a:prstGeom>
          <a:solidFill>
            <a:srgbClr val="43A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9503309" y="3831246"/>
            <a:ext cx="2394881" cy="1573859"/>
          </a:xfrm>
          <a:prstGeom prst="roundRect">
            <a:avLst>
              <a:gd name="adj" fmla="val 35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9887" y="146420"/>
            <a:ext cx="2185110" cy="862498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957719" y="3071904"/>
            <a:ext cx="1333134" cy="1333134"/>
          </a:xfrm>
          <a:prstGeom prst="ellipse">
            <a:avLst/>
          </a:prstGeom>
          <a:solidFill>
            <a:srgbClr val="43A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06251" y="2898522"/>
            <a:ext cx="7328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%*</a:t>
            </a:r>
            <a:endParaRPr lang="ru-RU" sz="48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0906" y="4791053"/>
            <a:ext cx="3293814" cy="48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200" dirty="0" smtClean="0">
                <a:solidFill>
                  <a:schemeClr val="bg1"/>
                </a:solidFill>
                <a:latin typeface="Akrobat" panose="00000600000000000000" pitchFamily="50" charset="-52"/>
              </a:rPr>
              <a:t>УДОРОЖАНИЕ В ГОД</a:t>
            </a:r>
            <a:endParaRPr lang="ru-RU" sz="3200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220362" y="1920289"/>
            <a:ext cx="3250019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52888" y="252858"/>
            <a:ext cx="653602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5200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«СТАБИЛЬНЫЙ ГОД»</a:t>
            </a:r>
            <a:endParaRPr lang="ru-RU" sz="5200" dirty="0">
              <a:solidFill>
                <a:srgbClr val="43A52D"/>
              </a:solidFill>
              <a:latin typeface="Akrobat Black" panose="00000A00000000000000" pitchFamily="50" charset="-5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2277" y="245767"/>
            <a:ext cx="2391194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5200" dirty="0" smtClean="0">
                <a:solidFill>
                  <a:schemeClr val="bg1"/>
                </a:solidFill>
                <a:latin typeface="Akrobat Black" panose="00000A00000000000000" pitchFamily="50" charset="-52"/>
              </a:rPr>
              <a:t>АКЦИЯ</a:t>
            </a:r>
            <a:endParaRPr lang="ru-RU" sz="5200" dirty="0">
              <a:solidFill>
                <a:schemeClr val="bg1"/>
              </a:solidFill>
              <a:latin typeface="Akrobat Black" panose="00000A00000000000000" pitchFamily="50" charset="-5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2213" y="1254684"/>
            <a:ext cx="30123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rgbClr val="F8FAFF"/>
                </a:solidFill>
                <a:latin typeface="Akrobat Black" panose="00000A00000000000000" pitchFamily="50" charset="-52"/>
              </a:rPr>
              <a:t>ПРИМЕР РАСЧЕТА*</a:t>
            </a:r>
            <a:endParaRPr lang="ru-RU" sz="3000" dirty="0">
              <a:latin typeface="Akrobat Black" panose="00000A00000000000000" pitchFamily="50" charset="-52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674044" y="2195562"/>
            <a:ext cx="832747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3600" dirty="0" smtClean="0">
                <a:solidFill>
                  <a:srgbClr val="43A52D"/>
                </a:solidFill>
                <a:latin typeface="Akrobat Bold" panose="00000800000000000000" pitchFamily="50" charset="-52"/>
              </a:rPr>
              <a:t>Самосвал </a:t>
            </a:r>
            <a:r>
              <a:rPr lang="en-US" sz="3600" dirty="0" smtClean="0">
                <a:solidFill>
                  <a:srgbClr val="43A52D"/>
                </a:solidFill>
                <a:latin typeface="Akrobat Bold" panose="00000800000000000000" pitchFamily="50" charset="-52"/>
              </a:rPr>
              <a:t>KAMAZ</a:t>
            </a:r>
            <a:r>
              <a:rPr lang="ru-RU" sz="3600" dirty="0">
                <a:solidFill>
                  <a:srgbClr val="43A52D"/>
                </a:solidFill>
                <a:latin typeface="Akrobat Bold" panose="00000800000000000000" pitchFamily="50" charset="-52"/>
              </a:rPr>
              <a:t>-45143-7012-56</a:t>
            </a:r>
            <a:endParaRPr lang="en-US" sz="3600" dirty="0">
              <a:solidFill>
                <a:srgbClr val="43A52D"/>
              </a:solidFill>
              <a:latin typeface="Akrobat Bold" panose="00000800000000000000" pitchFamily="50" charset="-52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802890" y="3823693"/>
            <a:ext cx="31160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ru-RU" sz="1600" dirty="0" smtClean="0">
                <a:latin typeface="Akrobat Bold" panose="00000800000000000000" pitchFamily="50" charset="-52"/>
              </a:rPr>
              <a:t>Удорожание в год: </a:t>
            </a:r>
          </a:p>
          <a:p>
            <a:pPr algn="r" fontAlgn="ctr"/>
            <a:r>
              <a:rPr lang="ru-RU" sz="1600" dirty="0" smtClean="0">
                <a:solidFill>
                  <a:srgbClr val="43A52D"/>
                </a:solidFill>
                <a:latin typeface="Akrobat" panose="00000600000000000000" pitchFamily="50" charset="-52"/>
              </a:rPr>
              <a:t>3,3 %</a:t>
            </a:r>
            <a:r>
              <a:rPr lang="ru-RU" sz="1600" dirty="0" smtClean="0">
                <a:latin typeface="Akrobat" panose="00000600000000000000" pitchFamily="50" charset="-52"/>
              </a:rPr>
              <a:t>*</a:t>
            </a:r>
          </a:p>
          <a:p>
            <a:pPr algn="r" fontAlgn="ctr"/>
            <a:r>
              <a:rPr lang="ru-RU" sz="1600" b="1" i="0" u="none" strike="noStrike" dirty="0" smtClean="0">
                <a:effectLst/>
                <a:latin typeface="Akrobat" panose="00000600000000000000" pitchFamily="50" charset="-52"/>
              </a:rPr>
              <a:t>Ежемесячный платеж, от:</a:t>
            </a:r>
          </a:p>
          <a:p>
            <a:pPr algn="r" fontAlgn="ctr"/>
            <a:r>
              <a:rPr lang="ru-RU" sz="1600" dirty="0" smtClean="0">
                <a:solidFill>
                  <a:srgbClr val="43A52D"/>
                </a:solidFill>
                <a:latin typeface="Akrobat" panose="00000600000000000000" pitchFamily="50" charset="-52"/>
              </a:rPr>
              <a:t>81 843,00 </a:t>
            </a:r>
            <a:r>
              <a:rPr lang="ru-RU" sz="1600" dirty="0">
                <a:solidFill>
                  <a:srgbClr val="43A52D"/>
                </a:solidFill>
                <a:latin typeface="Akrobat" panose="00000600000000000000" pitchFamily="50" charset="-52"/>
              </a:rPr>
              <a:t>руб</a:t>
            </a:r>
            <a:r>
              <a:rPr lang="ru-RU" sz="1600" dirty="0">
                <a:latin typeface="Akrobat" panose="00000600000000000000" pitchFamily="50" charset="-52"/>
              </a:rPr>
              <a:t>.</a:t>
            </a:r>
          </a:p>
          <a:p>
            <a:pPr algn="r" fontAlgn="ctr"/>
            <a:r>
              <a:rPr lang="ru-RU" sz="1600" dirty="0" smtClean="0">
                <a:latin typeface="Akrobat Bold" panose="00000800000000000000" pitchFamily="50" charset="-52"/>
              </a:rPr>
              <a:t>Сумма договора, руб.</a:t>
            </a:r>
            <a:endParaRPr lang="ru-RU" sz="2000" dirty="0">
              <a:latin typeface="Arial" panose="020B0604020202020204" pitchFamily="34" charset="0"/>
            </a:endParaRPr>
          </a:p>
          <a:p>
            <a:pPr algn="r" fontAlgn="ctr"/>
            <a:r>
              <a:rPr lang="ru-RU" sz="1600" dirty="0" smtClean="0">
                <a:solidFill>
                  <a:srgbClr val="43A52D"/>
                </a:solidFill>
                <a:latin typeface="Akrobat" panose="00000600000000000000" pitchFamily="50" charset="-52"/>
              </a:rPr>
              <a:t>7 348 935,94 руб</a:t>
            </a:r>
            <a:r>
              <a:rPr lang="ru-RU" sz="1600" dirty="0" smtClean="0">
                <a:latin typeface="Akrobat" panose="00000600000000000000" pitchFamily="50" charset="-52"/>
              </a:rPr>
              <a:t>.</a:t>
            </a:r>
            <a:endParaRPr lang="ru-RU" sz="20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716123" y="2700047"/>
            <a:ext cx="627537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70000"/>
              </a:lnSpc>
            </a:pPr>
            <a:r>
              <a:rPr lang="ru-RU" sz="3200" dirty="0">
                <a:solidFill>
                  <a:schemeClr val="bg1"/>
                </a:solidFill>
                <a:latin typeface="Akrobat Bold" panose="00000800000000000000" pitchFamily="50" charset="-52"/>
              </a:rPr>
              <a:t>Цена</a:t>
            </a:r>
            <a:r>
              <a:rPr lang="ru-RU" sz="32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: </a:t>
            </a:r>
            <a:r>
              <a:rPr lang="ru-RU" sz="3200" strike="sngStrike" dirty="0">
                <a:solidFill>
                  <a:schemeClr val="bg1"/>
                </a:solidFill>
                <a:latin typeface="Akrobat Bold" panose="00000800000000000000" pitchFamily="50" charset="-52"/>
              </a:rPr>
              <a:t>6 456 </a:t>
            </a:r>
            <a:r>
              <a:rPr lang="ru-RU" sz="3200" strike="sngStrike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120 </a:t>
            </a:r>
            <a:r>
              <a:rPr lang="ru-RU" sz="3600" b="1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6 </a:t>
            </a:r>
            <a:r>
              <a:rPr lang="ru-RU" sz="3600" b="1" smtClean="0">
                <a:solidFill>
                  <a:srgbClr val="43A52D"/>
                </a:solidFill>
                <a:latin typeface="Akrobat Black" panose="00000A00000000000000" pitchFamily="50" charset="-52"/>
              </a:rPr>
              <a:t>326 998 </a:t>
            </a:r>
            <a:r>
              <a:rPr lang="ru-RU" sz="3600" b="1" dirty="0" smtClean="0">
                <a:solidFill>
                  <a:srgbClr val="43A52D"/>
                </a:solidFill>
                <a:latin typeface="Akrobat Black" panose="00000A00000000000000" pitchFamily="50" charset="-52"/>
              </a:rPr>
              <a:t>руб.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73282" y="6436530"/>
            <a:ext cx="4798465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800" dirty="0" smtClean="0">
                <a:solidFill>
                  <a:schemeClr val="bg1">
                    <a:lumMod val="65000"/>
                  </a:schemeClr>
                </a:solidFill>
                <a:latin typeface="Akrobat Light" panose="00000500000000000000" pitchFamily="50" charset="-52"/>
              </a:rPr>
              <a:t>*представленный расчет носит справочный характер и приведен в качестве примера возможных условий. Указанное удорожание достигается при условии авансового платежа 49%, срока лизинга 60 мес..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10970742" y="116137"/>
            <a:ext cx="901241" cy="831284"/>
            <a:chOff x="8061867" y="1453499"/>
            <a:chExt cx="3699179" cy="3699179"/>
          </a:xfrm>
        </p:grpSpPr>
        <p:sp>
          <p:nvSpPr>
            <p:cNvPr id="31" name="Овал 30"/>
            <p:cNvSpPr/>
            <p:nvPr/>
          </p:nvSpPr>
          <p:spPr>
            <a:xfrm>
              <a:off x="8061867" y="1453499"/>
              <a:ext cx="3699179" cy="3699179"/>
            </a:xfrm>
            <a:prstGeom prst="ellipse">
              <a:avLst/>
            </a:prstGeom>
            <a:solidFill>
              <a:srgbClr val="43A52D"/>
            </a:solidFill>
            <a:ln>
              <a:solidFill>
                <a:srgbClr val="43A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8451293" y="1842925"/>
              <a:ext cx="2920326" cy="29203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3237" y="1556932"/>
              <a:ext cx="3256439" cy="3319063"/>
            </a:xfrm>
            <a:prstGeom prst="rect">
              <a:avLst/>
            </a:prstGeom>
          </p:spPr>
        </p:pic>
      </p:grpSp>
      <p:pic>
        <p:nvPicPr>
          <p:cNvPr id="44" name="Рисунок 43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456" y="269900"/>
            <a:ext cx="2148474" cy="523758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634705" y="2718884"/>
            <a:ext cx="3054151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3800" dirty="0" smtClean="0">
                <a:solidFill>
                  <a:schemeClr val="bg1"/>
                </a:solidFill>
                <a:latin typeface="Akrobat Bold" panose="00000800000000000000" pitchFamily="50" charset="-52"/>
              </a:rPr>
              <a:t>3,3</a:t>
            </a:r>
            <a:endParaRPr lang="ru-RU" sz="138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6" t="47280" r="30304" b="23151"/>
          <a:stretch/>
        </p:blipFill>
        <p:spPr>
          <a:xfrm>
            <a:off x="4531563" y="3058981"/>
            <a:ext cx="5248214" cy="2759546"/>
          </a:xfrm>
          <a:prstGeom prst="rect">
            <a:avLst/>
          </a:prstGeom>
        </p:spPr>
      </p:pic>
      <p:sp>
        <p:nvSpPr>
          <p:cNvPr id="27" name="Скругленный прямоугольник 26"/>
          <p:cNvSpPr/>
          <p:nvPr/>
        </p:nvSpPr>
        <p:spPr>
          <a:xfrm rot="19494796">
            <a:off x="3882643" y="3255932"/>
            <a:ext cx="1824141" cy="48643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krobat Black" panose="00000A00000000000000" pitchFamily="50" charset="-52"/>
              </a:rPr>
              <a:t>СКИДКА 2 %</a:t>
            </a:r>
            <a:endParaRPr lang="ru-RU" sz="2400" dirty="0">
              <a:latin typeface="Akrobat Black" panose="00000A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5092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392</Words>
  <Application>Microsoft Office PowerPoint</Application>
  <PresentationFormat>Широкоэкранный</PresentationFormat>
  <Paragraphs>84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Akrobat</vt:lpstr>
      <vt:lpstr>Akrobat Black</vt:lpstr>
      <vt:lpstr>Akrobat Bold</vt:lpstr>
      <vt:lpstr>Akrobat ExtraBold</vt:lpstr>
      <vt:lpstr>Akrobat Light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Монаенков Никита Алексеевич</dc:creator>
  <cp:lastModifiedBy>Монаенков Никита Алексеевич</cp:lastModifiedBy>
  <cp:revision>105</cp:revision>
  <dcterms:created xsi:type="dcterms:W3CDTF">2025-07-10T11:26:14Z</dcterms:created>
  <dcterms:modified xsi:type="dcterms:W3CDTF">2025-07-23T09:40:20Z</dcterms:modified>
</cp:coreProperties>
</file>