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4" r:id="rId3"/>
    <p:sldId id="275" r:id="rId4"/>
    <p:sldId id="283" r:id="rId5"/>
    <p:sldId id="285" r:id="rId6"/>
    <p:sldId id="277" r:id="rId7"/>
    <p:sldId id="286" r:id="rId8"/>
    <p:sldId id="27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1FF"/>
    <a:srgbClr val="8FE2FF"/>
    <a:srgbClr val="006600"/>
    <a:srgbClr val="008000"/>
    <a:srgbClr val="000099"/>
    <a:srgbClr val="FF99CC"/>
    <a:srgbClr val="21FF21"/>
    <a:srgbClr val="DBADBC"/>
    <a:srgbClr val="333300"/>
    <a:srgbClr val="FDF48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3" autoAdjust="0"/>
    <p:restoredTop sz="97297" autoAdjust="0"/>
  </p:normalViewPr>
  <p:slideViewPr>
    <p:cSldViewPr>
      <p:cViewPr>
        <p:scale>
          <a:sx n="100" d="100"/>
          <a:sy n="100" d="100"/>
        </p:scale>
        <p:origin x="-40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Государственная поддержка</a:t>
            </a:r>
          </a:p>
          <a:p>
            <a:pPr>
              <a:defRPr/>
            </a:pPr>
            <a:r>
              <a:rPr lang="ru-RU" baseline="0" dirty="0" smtClean="0"/>
              <a:t> сельского хозяйства</a:t>
            </a:r>
            <a:endParaRPr lang="ru-RU" dirty="0"/>
          </a:p>
        </c:rich>
      </c:tx>
      <c:layout>
        <c:manualLayout>
          <c:xMode val="edge"/>
          <c:yMode val="edge"/>
          <c:x val="0.1665916672190485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Cредства областного бюджета в 2014 году, млн. рублей</c:v>
                </c:pt>
              </c:strCache>
            </c:strRef>
          </c:tx>
          <c:explosion val="25"/>
          <c:dPt>
            <c:idx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spPr>
              <a:solidFill>
                <a:srgbClr val="3399FF"/>
              </a:solidFill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11378807473326952"/>
                  <c:y val="-8.038045283960673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9.4667227985904226E-2"/>
                  <c:y val="-0.1594081625657582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ctr"/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Животноводство</c:v>
                </c:pt>
                <c:pt idx="1">
                  <c:v>Растениеводство </c:v>
                </c:pt>
                <c:pt idx="2">
                  <c:v>Развитие сельских территорий</c:v>
                </c:pt>
                <c:pt idx="3">
                  <c:v>Прочее 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</c:v>
                </c:pt>
                <c:pt idx="1">
                  <c:v>32</c:v>
                </c:pt>
                <c:pt idx="2">
                  <c:v>19</c:v>
                </c:pt>
                <c:pt idx="3">
                  <c:v>2</c:v>
                </c:pt>
              </c:numCache>
            </c:numRef>
          </c:val>
        </c:ser>
        <c:dLbls>
          <c:showVal val="1"/>
        </c:dLbls>
        <c:firstSliceAng val="0"/>
      </c:pieChart>
      <c:spPr>
        <a:gradFill flip="none" rotWithShape="1">
          <a:gsLst>
            <a:gs pos="0">
              <a:srgbClr val="CCFF66">
                <a:tint val="66000"/>
                <a:satMod val="160000"/>
              </a:srgbClr>
            </a:gs>
            <a:gs pos="50000">
              <a:srgbClr val="CCFF66">
                <a:tint val="44500"/>
                <a:satMod val="160000"/>
              </a:srgbClr>
            </a:gs>
            <a:gs pos="100000">
              <a:srgbClr val="CCFF66">
                <a:tint val="23500"/>
                <a:satMod val="160000"/>
              </a:srgbClr>
            </a:gs>
          </a:gsLst>
          <a:lin ang="16200000" scaled="1"/>
          <a:tileRect/>
        </a:gradFill>
        <a:effectLst>
          <a:softEdge rad="63500"/>
        </a:effectLst>
      </c:spPr>
    </c:plotArea>
    <c:legend>
      <c:legendPos val="r"/>
      <c:layout>
        <c:manualLayout>
          <c:xMode val="edge"/>
          <c:yMode val="edge"/>
          <c:x val="0.63896302408346661"/>
          <c:y val="0.30599685495067502"/>
          <c:w val="0.3491469112670384"/>
          <c:h val="0.58054680125990166"/>
        </c:manualLayout>
      </c:layout>
      <c:txPr>
        <a:bodyPr/>
        <a:lstStyle/>
        <a:p>
          <a:pPr>
            <a:lnSpc>
              <a:spcPct val="80000"/>
            </a:lnSpc>
            <a:defRPr sz="1600"/>
          </a:pPr>
          <a:endParaRPr lang="ru-RU"/>
        </a:p>
      </c:txPr>
    </c:legend>
    <c:plotVisOnly val="1"/>
  </c:chart>
  <c:spPr>
    <a:solidFill>
      <a:srgbClr val="FEF9B4"/>
    </a:solidFill>
    <a:effectLst>
      <a:softEdge rad="63500"/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c:spPr>
    </c:floor>
    <c:plotArea>
      <c:layout>
        <c:manualLayout>
          <c:layoutTarget val="inner"/>
          <c:xMode val="edge"/>
          <c:yMode val="edge"/>
          <c:x val="0.10432113823101798"/>
          <c:y val="4.0406994579375112E-2"/>
          <c:w val="0.46112497162151117"/>
          <c:h val="0.85939601238336805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Поддержка малых форм хозяйствования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-4.2942088560208293E-2"/>
                  <c:y val="2.1059019976221581E-2"/>
                </c:manualLayout>
              </c:layout>
              <c:spPr>
                <a:solidFill>
                  <a:srgbClr val="0070C0"/>
                </a:solidFill>
              </c:spPr>
              <c:txPr>
                <a:bodyPr/>
                <a:lstStyle/>
                <a:p>
                  <a:pPr algn="ctr">
                    <a:defRPr lang="ru-RU"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5.3677610700260357E-2"/>
                  <c:y val="3.1588529964332313E-2"/>
                </c:manualLayout>
              </c:layout>
              <c:spPr>
                <a:solidFill>
                  <a:srgbClr val="0070C0"/>
                </a:solidFill>
              </c:spPr>
              <c:txPr>
                <a:bodyPr/>
                <a:lstStyle/>
                <a:p>
                  <a:pPr algn="ctr">
                    <a:defRPr lang="ru-RU"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5.2</c:v>
                </c:pt>
                <c:pt idx="1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направления</c:v>
                </c:pt>
              </c:strCache>
            </c:strRef>
          </c:tx>
          <c:dLbls>
            <c:dLbl>
              <c:idx val="1"/>
              <c:layout>
                <c:manualLayout>
                  <c:x val="6.5946778860319868E-2"/>
                  <c:y val="-1.8426849753012536E-2"/>
                </c:manualLayout>
              </c:layout>
              <c:showVal val="1"/>
            </c:dLbl>
            <c:spPr>
              <a:solidFill>
                <a:schemeClr val="accent2"/>
              </a:solidFill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6.9</c:v>
                </c:pt>
                <c:pt idx="1">
                  <c:v>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Поддержкаа региональных экномически значемых программ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1"/>
              <c:layout>
                <c:manualLayout>
                  <c:x val="-5.3677610700260357E-2"/>
                  <c:y val="-1.316188748513848E-2"/>
                </c:manualLayout>
              </c:layout>
              <c:showVal val="1"/>
            </c:dLbl>
            <c:spPr>
              <a:solidFill>
                <a:srgbClr val="00B050"/>
              </a:solidFill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23.2</c:v>
                </c:pt>
                <c:pt idx="1">
                  <c:v>4.9000000000000004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Поддержка элитного семеноводства и племенного животноводства</c:v>
                </c:pt>
              </c:strCache>
            </c:strRef>
          </c:tx>
          <c:dLbls>
            <c:dLbl>
              <c:idx val="1"/>
              <c:layout>
                <c:manualLayout>
                  <c:x val="6.5946778860319868E-2"/>
                  <c:y val="-2.6323774970276846E-2"/>
                </c:manualLayout>
              </c:layout>
              <c:showVal val="1"/>
            </c:dLbl>
            <c:spPr>
              <a:solidFill>
                <a:srgbClr val="DBADBC"/>
              </a:solidFill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7.2</c:v>
                </c:pt>
                <c:pt idx="1">
                  <c:v>7.9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Субсидии на молоко</c:v>
                </c:pt>
              </c:strCache>
            </c:strRef>
          </c:tx>
          <c:spPr>
            <a:solidFill>
              <a:srgbClr val="7030A0"/>
            </a:solidFill>
          </c:spPr>
          <c:dLbls>
            <c:spPr>
              <a:solidFill>
                <a:srgbClr val="7030A0"/>
              </a:solidFill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13.6</c:v>
                </c:pt>
                <c:pt idx="1">
                  <c:v>15.7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Несвязанная поддержка в области растениеводства</c:v>
                </c:pt>
              </c:strCache>
            </c:strRef>
          </c:tx>
          <c:spPr>
            <a:solidFill>
              <a:srgbClr val="21FF21"/>
            </a:solidFill>
          </c:spPr>
          <c:dLbls>
            <c:spPr>
              <a:solidFill>
                <a:srgbClr val="21FF21"/>
              </a:solidFill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9.7000000000000011</c:v>
                </c:pt>
                <c:pt idx="1">
                  <c:v>19.3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Поддержка устойчивого развития сельских территорий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dLbls>
            <c:spPr>
              <a:solidFill>
                <a:schemeClr val="accent3">
                  <a:lumMod val="50000"/>
                </a:schemeClr>
              </a:solidFill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14.4</c:v>
                </c:pt>
                <c:pt idx="1">
                  <c:v>19.399999999999999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Возмещение процентных ставок по кредитам</c:v>
                </c:pt>
              </c:strCache>
            </c:strRef>
          </c:tx>
          <c:spPr>
            <a:solidFill>
              <a:srgbClr val="FF99CC"/>
            </a:solidFill>
          </c:spPr>
          <c:dLbls>
            <c:spPr>
              <a:solidFill>
                <a:srgbClr val="FF99CC"/>
              </a:solidFill>
            </c:spPr>
            <c:txPr>
              <a:bodyPr/>
              <a:lstStyle/>
              <a:p>
                <a:pPr>
                  <a:defRPr b="1">
                    <a:solidFill>
                      <a:srgbClr val="3333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19.8</c:v>
                </c:pt>
                <c:pt idx="1">
                  <c:v>31.2</c:v>
                </c:pt>
              </c:numCache>
            </c:numRef>
          </c:val>
        </c:ser>
        <c:dLbls>
          <c:showVal val="1"/>
        </c:dLbls>
        <c:shape val="box"/>
        <c:axId val="78369920"/>
        <c:axId val="78371456"/>
        <c:axId val="0"/>
      </c:bar3DChart>
      <c:catAx>
        <c:axId val="78369920"/>
        <c:scaling>
          <c:orientation val="minMax"/>
        </c:scaling>
        <c:axPos val="b"/>
        <c:tickLblPos val="nextTo"/>
        <c:crossAx val="78371456"/>
        <c:crosses val="autoZero"/>
        <c:auto val="1"/>
        <c:lblAlgn val="ctr"/>
        <c:lblOffset val="100"/>
      </c:catAx>
      <c:valAx>
        <c:axId val="78371456"/>
        <c:scaling>
          <c:orientation val="minMax"/>
        </c:scaling>
        <c:axPos val="l"/>
        <c:majorGridlines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</c:majorGridlines>
        <c:numFmt formatCode="0%" sourceLinked="1"/>
        <c:tickLblPos val="nextTo"/>
        <c:crossAx val="78369920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6083881984127365"/>
          <c:y val="0"/>
          <c:w val="0.38240992546721925"/>
          <c:h val="0.952736180225414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solidFill>
      <a:schemeClr val="bg2"/>
    </a:solidFill>
    <a:effectLst>
      <a:softEdge rad="63500"/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Зерно, тыс.</a:t>
            </a:r>
            <a:r>
              <a:rPr lang="ru-RU" baseline="0" dirty="0" smtClean="0"/>
              <a:t> тонн</a:t>
            </a:r>
            <a:endParaRPr lang="ru-RU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Зерно</c:v>
                </c:pt>
              </c:strCache>
            </c:strRef>
          </c:tx>
          <c:dPt>
            <c:idx val="0"/>
            <c:spPr>
              <a:solidFill>
                <a:srgbClr val="66FF66"/>
              </a:solidFill>
            </c:spPr>
          </c:dPt>
          <c:dPt>
            <c:idx val="1"/>
            <c:spPr>
              <a:solidFill>
                <a:srgbClr val="21FF21"/>
              </a:solidFill>
            </c:spPr>
          </c:dPt>
          <c:dLbls>
            <c:dLbl>
              <c:idx val="1"/>
              <c:layout>
                <c:manualLayout>
                  <c:x val="1.8458765733554261E-2"/>
                  <c:y val="4.177477671875241E-3"/>
                </c:manualLayout>
              </c:layout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>
                    <a:solidFill>
                      <a:srgbClr val="3333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240</c:v>
                </c:pt>
                <c:pt idx="1">
                  <c:v>270</c:v>
                </c:pt>
              </c:numCache>
            </c:numRef>
          </c:val>
        </c:ser>
        <c:shape val="box"/>
        <c:axId val="89499904"/>
        <c:axId val="89505792"/>
        <c:axId val="0"/>
      </c:bar3DChart>
      <c:catAx>
        <c:axId val="89499904"/>
        <c:scaling>
          <c:orientation val="minMax"/>
        </c:scaling>
        <c:axPos val="b"/>
        <c:tickLblPos val="nextTo"/>
        <c:crossAx val="89505792"/>
        <c:crosses val="autoZero"/>
        <c:auto val="1"/>
        <c:lblAlgn val="ctr"/>
        <c:lblOffset val="100"/>
      </c:catAx>
      <c:valAx>
        <c:axId val="89505792"/>
        <c:scaling>
          <c:orientation val="minMax"/>
        </c:scaling>
        <c:axPos val="l"/>
        <c:majorGridlines/>
        <c:numFmt formatCode="General" sourceLinked="1"/>
        <c:tickLblPos val="nextTo"/>
        <c:crossAx val="89499904"/>
        <c:crosses val="autoZero"/>
        <c:crossBetween val="between"/>
      </c:valAx>
    </c:plotArea>
    <c:plotVisOnly val="1"/>
  </c:chart>
  <c:spPr>
    <a:solidFill>
      <a:srgbClr val="E9FFBD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Льноволокно,</a:t>
            </a:r>
          </a:p>
          <a:p>
            <a:pPr>
              <a:defRPr/>
            </a:pPr>
            <a:r>
              <a:rPr lang="ru-RU" dirty="0" smtClean="0"/>
              <a:t>тыс.</a:t>
            </a:r>
            <a:r>
              <a:rPr lang="ru-RU" baseline="0" dirty="0" smtClean="0"/>
              <a:t> тонн</a:t>
            </a:r>
            <a:endParaRPr lang="ru-RU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Льноволокно</c:v>
                </c:pt>
              </c:strCache>
            </c:strRef>
          </c:tx>
          <c:dPt>
            <c:idx val="0"/>
            <c:spPr>
              <a:solidFill>
                <a:srgbClr val="3399FF"/>
              </a:solidFill>
            </c:spPr>
          </c:dPt>
          <c:dPt>
            <c:idx val="1"/>
            <c:spPr>
              <a:solidFill>
                <a:srgbClr val="006DDA"/>
              </a:solidFill>
            </c:spPr>
          </c:dPt>
          <c:dLbls>
            <c:dLbl>
              <c:idx val="1"/>
              <c:layout>
                <c:manualLayout>
                  <c:x val="1.8458765733554261E-2"/>
                  <c:y val="4.1774776718752392E-3"/>
                </c:manualLayout>
              </c:layout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srgbClr val="3333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2.7</c:v>
                </c:pt>
                <c:pt idx="1">
                  <c:v>3.6</c:v>
                </c:pt>
              </c:numCache>
            </c:numRef>
          </c:val>
        </c:ser>
        <c:shape val="box"/>
        <c:axId val="89654016"/>
        <c:axId val="89655552"/>
        <c:axId val="0"/>
      </c:bar3DChart>
      <c:catAx>
        <c:axId val="89654016"/>
        <c:scaling>
          <c:orientation val="minMax"/>
        </c:scaling>
        <c:axPos val="b"/>
        <c:tickLblPos val="nextTo"/>
        <c:crossAx val="89655552"/>
        <c:crosses val="autoZero"/>
        <c:auto val="1"/>
        <c:lblAlgn val="ctr"/>
        <c:lblOffset val="100"/>
      </c:catAx>
      <c:valAx>
        <c:axId val="89655552"/>
        <c:scaling>
          <c:orientation val="minMax"/>
        </c:scaling>
        <c:axPos val="l"/>
        <c:majorGridlines/>
        <c:numFmt formatCode="General" sourceLinked="1"/>
        <c:tickLblPos val="nextTo"/>
        <c:crossAx val="89654016"/>
        <c:crosses val="autoZero"/>
        <c:crossBetween val="between"/>
      </c:valAx>
    </c:plotArea>
    <c:plotVisOnly val="1"/>
  </c:chart>
  <c:spPr>
    <a:solidFill>
      <a:srgbClr val="CDFFE6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Картофель, </a:t>
            </a:r>
          </a:p>
          <a:p>
            <a:pPr>
              <a:defRPr/>
            </a:pPr>
            <a:r>
              <a:rPr lang="ru-RU" dirty="0" smtClean="0"/>
              <a:t>тыс.</a:t>
            </a:r>
            <a:r>
              <a:rPr lang="ru-RU" baseline="0" dirty="0" smtClean="0"/>
              <a:t> тонн</a:t>
            </a:r>
            <a:endParaRPr lang="ru-RU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Картофель</c:v>
                </c:pt>
              </c:strCache>
            </c:strRef>
          </c:tx>
          <c:dPt>
            <c:idx val="0"/>
            <c:spPr>
              <a:solidFill>
                <a:srgbClr val="FF8BC5"/>
              </a:solidFill>
            </c:spPr>
          </c:dPt>
          <c:dPt>
            <c:idx val="1"/>
            <c:spPr>
              <a:solidFill>
                <a:srgbClr val="FF3399"/>
              </a:solidFill>
            </c:spPr>
          </c:dPt>
          <c:dLbls>
            <c:dLbl>
              <c:idx val="1"/>
              <c:layout>
                <c:manualLayout>
                  <c:x val="1.8458765733554261E-2"/>
                  <c:y val="4.1774776718752392E-3"/>
                </c:manualLayout>
              </c:layout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srgbClr val="3333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225</c:v>
                </c:pt>
                <c:pt idx="1">
                  <c:v>265</c:v>
                </c:pt>
              </c:numCache>
            </c:numRef>
          </c:val>
        </c:ser>
        <c:shape val="box"/>
        <c:axId val="89693184"/>
        <c:axId val="89699072"/>
        <c:axId val="0"/>
      </c:bar3DChart>
      <c:catAx>
        <c:axId val="89693184"/>
        <c:scaling>
          <c:orientation val="minMax"/>
        </c:scaling>
        <c:axPos val="b"/>
        <c:tickLblPos val="nextTo"/>
        <c:crossAx val="89699072"/>
        <c:crosses val="autoZero"/>
        <c:auto val="1"/>
        <c:lblAlgn val="ctr"/>
        <c:lblOffset val="100"/>
      </c:catAx>
      <c:valAx>
        <c:axId val="89699072"/>
        <c:scaling>
          <c:orientation val="minMax"/>
        </c:scaling>
        <c:axPos val="l"/>
        <c:majorGridlines/>
        <c:numFmt formatCode="General" sourceLinked="1"/>
        <c:tickLblPos val="nextTo"/>
        <c:crossAx val="89693184"/>
        <c:crosses val="autoZero"/>
        <c:crossBetween val="between"/>
      </c:valAx>
    </c:plotArea>
    <c:plotVisOnly val="1"/>
  </c:chart>
  <c:spPr>
    <a:solidFill>
      <a:srgbClr val="FFEBEB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Структура </a:t>
            </a:r>
            <a:r>
              <a:rPr lang="ru-RU" dirty="0"/>
              <a:t>ярового </a:t>
            </a:r>
            <a:r>
              <a:rPr lang="ru-RU" dirty="0" smtClean="0"/>
              <a:t>сева              </a:t>
            </a:r>
            <a:r>
              <a:rPr lang="ru-RU" dirty="0"/>
              <a:t>в 2015 </a:t>
            </a:r>
            <a:r>
              <a:rPr lang="ru-RU" dirty="0" smtClean="0"/>
              <a:t>году, тыс. га</a:t>
            </a: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1771875000000018"/>
          <c:w val="1"/>
          <c:h val="0.50753715551181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 ярового сева в 2015 году</c:v>
                </c:pt>
              </c:strCache>
            </c:strRef>
          </c:tx>
          <c:explosion val="4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explosion val="10"/>
          </c:dPt>
          <c:dPt>
            <c:idx val="3"/>
            <c:spPr>
              <a:solidFill>
                <a:srgbClr val="008000"/>
              </a:solidFill>
            </c:spPr>
          </c:dPt>
          <c:dPt>
            <c:idx val="4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20561278132475963"/>
                  <c:y val="-8.9630296087320066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.10885382540722569"/>
                  <c:y val="-0.19660839141734726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9.0711521172688159E-2"/>
                  <c:y val="-0.1329997941940878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3.0237173724229422E-2"/>
                  <c:y val="-0.1098693952038116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0.19956534657991393"/>
                  <c:y val="3.4695598485414238E-2"/>
                </c:manualLayout>
              </c:layout>
              <c:dLblPos val="bestFit"/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>
                    <a:solidFill>
                      <a:srgbClr val="006600"/>
                    </a:solidFill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Зерновая группа</c:v>
                </c:pt>
                <c:pt idx="1">
                  <c:v>Лен</c:v>
                </c:pt>
                <c:pt idx="2">
                  <c:v>Рапс</c:v>
                </c:pt>
                <c:pt idx="3">
                  <c:v>Картофель и овощи</c:v>
                </c:pt>
                <c:pt idx="4">
                  <c:v>Коромовые культуры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87.4</c:v>
                </c:pt>
                <c:pt idx="1">
                  <c:v>4</c:v>
                </c:pt>
                <c:pt idx="2">
                  <c:v>5.3</c:v>
                </c:pt>
                <c:pt idx="3">
                  <c:v>4.0999999999999996</c:v>
                </c:pt>
                <c:pt idx="4">
                  <c:v>53.8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3.0150509698752027E-2"/>
          <c:y val="0.81588090551181092"/>
          <c:w val="0.93969898060249624"/>
          <c:h val="0.16224409448818899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solidFill>
      <a:schemeClr val="bg2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Структура </a:t>
            </a:r>
            <a:r>
              <a:rPr lang="ru-RU" dirty="0"/>
              <a:t>ярового </a:t>
            </a:r>
            <a:r>
              <a:rPr lang="ru-RU" dirty="0" smtClean="0"/>
              <a:t>сева              </a:t>
            </a:r>
            <a:r>
              <a:rPr lang="ru-RU" dirty="0"/>
              <a:t>в </a:t>
            </a:r>
            <a:r>
              <a:rPr lang="ru-RU" dirty="0" smtClean="0"/>
              <a:t>2014 году,</a:t>
            </a:r>
            <a:r>
              <a:rPr lang="ru-RU" baseline="0" dirty="0" smtClean="0"/>
              <a:t> </a:t>
            </a:r>
            <a:r>
              <a:rPr lang="ru-RU" dirty="0" smtClean="0"/>
              <a:t>тыс. га</a:t>
            </a: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1804298611629721E-2"/>
          <c:y val="0.20672991553318393"/>
          <c:w val="0.89880450441754189"/>
          <c:h val="0.53229584693917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 ярового сева в 2014 году</c:v>
                </c:pt>
              </c:strCache>
            </c:strRef>
          </c:tx>
          <c:explosion val="15"/>
          <c:dPt>
            <c:idx val="0"/>
            <c:spPr>
              <a:solidFill>
                <a:srgbClr val="00B0F0"/>
              </a:solidFill>
            </c:spPr>
          </c:dPt>
          <c:dPt>
            <c:idx val="1"/>
            <c:explosion val="10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008000"/>
              </a:solidFill>
            </c:spPr>
          </c:dPt>
          <c:dPt>
            <c:idx val="4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29051599002660927"/>
                  <c:y val="-0.16964599561797339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.15159472262644771"/>
                  <c:y val="-0.21405294675819267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11814989591320457"/>
                  <c:y val="-0.15217548687668594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7.5735209749007881E-2"/>
                  <c:y val="-0.11948945563425555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0.24566965237013741"/>
                  <c:y val="3.4571750679796988E-2"/>
                </c:manualLayout>
              </c:layout>
              <c:dLblPos val="bestFit"/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>
                    <a:solidFill>
                      <a:srgbClr val="006600"/>
                    </a:solidFill>
                  </a:defRPr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Зерновая группа</c:v>
                </c:pt>
                <c:pt idx="1">
                  <c:v>Лен</c:v>
                </c:pt>
                <c:pt idx="2">
                  <c:v>Рапс</c:v>
                </c:pt>
                <c:pt idx="3">
                  <c:v>Картофель и овощи</c:v>
                </c:pt>
                <c:pt idx="4">
                  <c:v>Коромовые культуры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83.8</c:v>
                </c:pt>
                <c:pt idx="1">
                  <c:v>3.1</c:v>
                </c:pt>
                <c:pt idx="2">
                  <c:v>5.3</c:v>
                </c:pt>
                <c:pt idx="3">
                  <c:v>3.5</c:v>
                </c:pt>
                <c:pt idx="4">
                  <c:v>53.2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2.9365589615725749E-2"/>
          <c:y val="0.78946940484445849"/>
          <c:w val="0.90657322228313464"/>
          <c:h val="0.19272695667127104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solidFill>
      <a:schemeClr val="accent4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86E5E-FAE9-4CD2-B836-DF974C4AAC02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Департамент Смоленской области по сельскому хозяйству и продовольствию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4BD3F-0F60-4E4A-B512-2F06D021D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764522-DE37-4157-88A0-9D6FCB910A78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Департамент Смоленской области по сельскому хозяйству и продовольствию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6A99BB-7E7F-4087-803C-E5350E926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Департамент Смоленской области по сельскому хозяйству и продовольствию</a:t>
            </a: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Департамент Смоленской области по сельскому хозяйству и продовольствию</a:t>
            </a:r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Департамент Смоленской области по сельскому хозяйству и продовольствию</a:t>
            </a:r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Департамент Смоленской области по сельскому хозяйству и продовольствию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Департамент Смоленской области по сельскому хозяйству и продовольствию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Департамент Смоленской области по сельскому хозяйству и продовольствию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Департамент Смоленской области по сельскому хозяйству и продовольствию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Департамент Смоленской области по сельскому хозяйству и продовольствию</a:t>
            </a: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Департамент Смоленской области по сельскому хозяйству и продовольствию</a:t>
            </a: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Департамент Смоленской области по сельскому хозяйству и продовольствию</a:t>
            </a:r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Департамент Смоленской области по сельскому хозяйству и продовольствию</a:t>
            </a:r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Департамент Смоленской области по сельскому хозяйству и продовольствию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AA056-EAFB-40C8-935C-492167BCF3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6A09-7FF2-4CBB-9B27-52B64B9251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17C0D-869D-400E-B5A4-600AF464E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121B6-E896-494E-B23A-BEC11A122A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5B0C6-D308-40D1-872B-F05C52DF99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3EEC-A2EF-49D1-82E1-B1E9D34758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F8C6D-2165-48D7-A250-585AD7854E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DC093-F941-4CF3-AD37-A14DC7CBF8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A757C-ECE8-46D1-8B36-5ED08649A8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F74CB-177F-4463-ACAD-175A77FC4F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4B8F98-03FE-483D-BEB3-DF1795A38F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dissolv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179512" y="0"/>
            <a:ext cx="936104" cy="1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856984" cy="4248472"/>
          </a:xfrm>
        </p:spPr>
        <p:txBody>
          <a:bodyPr rtlCol="0">
            <a:normAutofit fontScale="92500" lnSpcReduction="20000"/>
          </a:bodyPr>
          <a:lstStyle/>
          <a:p>
            <a:pPr algn="ctr"/>
            <a:endParaRPr lang="ru-RU" sz="3200" dirty="0" smtClean="0">
              <a:solidFill>
                <a:srgbClr val="006600"/>
              </a:solidFill>
            </a:endParaRPr>
          </a:p>
          <a:p>
            <a:pPr algn="ctr"/>
            <a:endParaRPr lang="ru-RU" sz="3200" dirty="0" smtClean="0">
              <a:solidFill>
                <a:srgbClr val="006600"/>
              </a:solidFill>
            </a:endParaRPr>
          </a:p>
          <a:p>
            <a:pPr algn="ctr"/>
            <a:r>
              <a:rPr lang="ru-RU" sz="3200" dirty="0" smtClean="0">
                <a:solidFill>
                  <a:srgbClr val="006600"/>
                </a:solidFill>
              </a:rPr>
              <a:t>«Проведение в 2015 году весенних полевых работ и повышение эффективности развития сельскохозяйственного производства в Смоленской области»</a:t>
            </a:r>
          </a:p>
          <a:p>
            <a:pPr algn="ctr"/>
            <a:endParaRPr lang="ru-RU" sz="3200" dirty="0" smtClean="0">
              <a:solidFill>
                <a:srgbClr val="006600"/>
              </a:solidFill>
            </a:endParaRPr>
          </a:p>
          <a:p>
            <a:pPr algn="just">
              <a:buClr>
                <a:schemeClr val="folHlink"/>
              </a:buClr>
              <a:buSzPct val="60000"/>
            </a:pPr>
            <a:r>
              <a:rPr lang="ru-RU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Докладчик</a:t>
            </a:r>
            <a:r>
              <a:rPr lang="ru-RU" sz="2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РЫБЧЕНКО ТАТЬЯНА ИВАНОВНА </a:t>
            </a:r>
          </a:p>
          <a:p>
            <a:pPr algn="just">
              <a:buClr>
                <a:schemeClr val="folHlink"/>
              </a:buClr>
              <a:buSzPct val="60000"/>
            </a:pPr>
            <a:r>
              <a:rPr lang="ru-RU" sz="2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– начальник Департамента Смоленской области по сельскому хозяйству и продовольствию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835696" y="6425897"/>
            <a:ext cx="7200800" cy="33855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Департамент Смоленской области по сельскому хозяйству и продовольствию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latin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1560" y="3573016"/>
            <a:ext cx="7848872" cy="0"/>
          </a:xfrm>
          <a:prstGeom prst="line">
            <a:avLst/>
          </a:prstGeom>
          <a:ln w="28575">
            <a:solidFill>
              <a:srgbClr val="99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00392" y="44624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Слайд 8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284455"/>
            <a:ext cx="8928992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spc="-100" dirty="0" smtClean="0">
                <a:solidFill>
                  <a:srgbClr val="008000"/>
                </a:solidFill>
              </a:rPr>
              <a:t>Направления государственной поддержки </a:t>
            </a:r>
            <a:r>
              <a:rPr lang="ru-RU" sz="2400" spc="-100" dirty="0" err="1" smtClean="0">
                <a:solidFill>
                  <a:srgbClr val="008000"/>
                </a:solidFill>
              </a:rPr>
              <a:t>сельхозтоваропроизводителей</a:t>
            </a:r>
            <a:r>
              <a:rPr lang="ru-RU" sz="2400" spc="-100" dirty="0" smtClean="0">
                <a:solidFill>
                  <a:srgbClr val="008000"/>
                </a:solidFill>
              </a:rPr>
              <a:t> в 2015 году  в  вопросах технической модернизации  и обновления парка техники:</a:t>
            </a:r>
            <a:endParaRPr lang="ru-RU" sz="2400" spc="-100" dirty="0">
              <a:solidFill>
                <a:srgbClr val="008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556792"/>
            <a:ext cx="8784976" cy="1440160"/>
          </a:xfrm>
          <a:prstGeom prst="roundRect">
            <a:avLst/>
          </a:prstGeom>
          <a:solidFill>
            <a:srgbClr val="99FFCC"/>
          </a:solidFill>
          <a:ln>
            <a:solidFill>
              <a:srgbClr val="D5F4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261300"/>
                </a:solidFill>
              </a:rPr>
              <a:t> реализация постановления Правительства  РФ №1432 от 27.12.2012 года  «Об утверждении Правил предоставления субсидий производителям сельскохозяйственной техники»; (техника продается </a:t>
            </a:r>
            <a:r>
              <a:rPr lang="ru-RU" sz="1600" dirty="0" err="1" smtClean="0">
                <a:solidFill>
                  <a:srgbClr val="261300"/>
                </a:solidFill>
              </a:rPr>
              <a:t>сельхозтоваропроизводителям</a:t>
            </a:r>
            <a:r>
              <a:rPr lang="ru-RU" sz="1600" dirty="0" smtClean="0">
                <a:solidFill>
                  <a:srgbClr val="261300"/>
                </a:solidFill>
              </a:rPr>
              <a:t> на 15% дешевле от цены завода-изготовителя);</a:t>
            </a:r>
            <a:endParaRPr lang="ru-RU" sz="1600" dirty="0">
              <a:solidFill>
                <a:srgbClr val="2613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3140968"/>
            <a:ext cx="8784976" cy="1584176"/>
          </a:xfrm>
          <a:prstGeom prst="roundRect">
            <a:avLst/>
          </a:prstGeom>
          <a:solidFill>
            <a:srgbClr val="BDFFDE"/>
          </a:solidFill>
          <a:ln>
            <a:solidFill>
              <a:srgbClr val="D5F4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261300"/>
                </a:solidFill>
              </a:rPr>
              <a:t> на условиях ОАО «</a:t>
            </a:r>
            <a:r>
              <a:rPr lang="ru-RU" sz="1600" dirty="0" err="1" smtClean="0">
                <a:solidFill>
                  <a:srgbClr val="261300"/>
                </a:solidFill>
              </a:rPr>
              <a:t>Росагролизинг</a:t>
            </a:r>
            <a:r>
              <a:rPr lang="ru-RU" sz="1600" dirty="0" smtClean="0">
                <a:solidFill>
                  <a:srgbClr val="261300"/>
                </a:solidFill>
              </a:rPr>
              <a:t>». В соответствии с реализацией Программы субсидирования производителей сельскохозяйственной техники в рамках постановления Правительства РФ от 27.12.2012 №1432 ОАО "</a:t>
            </a:r>
            <a:r>
              <a:rPr lang="ru-RU" sz="1600" dirty="0" err="1" smtClean="0">
                <a:solidFill>
                  <a:srgbClr val="261300"/>
                </a:solidFill>
              </a:rPr>
              <a:t>Росагролизинг</a:t>
            </a:r>
            <a:r>
              <a:rPr lang="ru-RU" sz="1600" dirty="0" smtClean="0">
                <a:solidFill>
                  <a:srgbClr val="261300"/>
                </a:solidFill>
              </a:rPr>
              <a:t>" возобновил участие в Программе и подписал первое в 2015 году ценовое соглашение в рамках Программы с ЗАО "Петербургский тракторный завод";</a:t>
            </a:r>
          </a:p>
          <a:p>
            <a:pPr algn="just"/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4869160"/>
            <a:ext cx="8784976" cy="1440160"/>
          </a:xfrm>
          <a:prstGeom prst="roundRect">
            <a:avLst/>
          </a:prstGeom>
          <a:solidFill>
            <a:srgbClr val="C9FFE4"/>
          </a:solidFill>
          <a:ln>
            <a:solidFill>
              <a:srgbClr val="D5F4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261300"/>
                </a:solidFill>
              </a:rPr>
              <a:t> реализация постановления Администрации Смоленской области от       9 октября 2013 года № 744 ( в действ. редакции ), которое предусматривает предоставление субсидий на возмещение части затрат субъектов малого и среднего предпринимательства, связанных с приобретением оборудования в целях создания, развития или модернизации производства товаров. </a:t>
            </a:r>
            <a:endParaRPr lang="ru-RU" sz="1600" dirty="0">
              <a:solidFill>
                <a:srgbClr val="2613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37763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-100" dirty="0" smtClean="0">
                <a:solidFill>
                  <a:srgbClr val="008000"/>
                </a:solidFill>
              </a:rPr>
              <a:t>Проведение весенних полевых работ в 2015 году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00392" y="44624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Слайд 9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836712"/>
            <a:ext cx="8640960" cy="1738938"/>
          </a:xfrm>
          <a:prstGeom prst="rect">
            <a:avLst/>
          </a:prstGeom>
          <a:solidFill>
            <a:srgbClr val="FDF483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261300"/>
                </a:solidFill>
              </a:rPr>
              <a:t>Для проведения весенних полевых работ в 2015 году потребуется </a:t>
            </a:r>
          </a:p>
          <a:p>
            <a:pPr algn="just"/>
            <a:r>
              <a:rPr lang="ru-RU" b="1" dirty="0" smtClean="0">
                <a:solidFill>
                  <a:srgbClr val="261300"/>
                </a:solidFill>
              </a:rPr>
              <a:t>652 млн. рублей – </a:t>
            </a:r>
            <a:r>
              <a:rPr lang="ru-RU" b="1" dirty="0" smtClean="0">
                <a:solidFill>
                  <a:srgbClr val="000099"/>
                </a:solidFill>
              </a:rPr>
              <a:t>100%</a:t>
            </a:r>
            <a:r>
              <a:rPr lang="ru-RU" b="1" dirty="0" smtClean="0">
                <a:solidFill>
                  <a:srgbClr val="261300"/>
                </a:solidFill>
              </a:rPr>
              <a:t>,</a:t>
            </a:r>
          </a:p>
          <a:p>
            <a:pPr algn="just"/>
            <a:r>
              <a:rPr lang="ru-RU" b="1" dirty="0" smtClean="0">
                <a:solidFill>
                  <a:srgbClr val="261300"/>
                </a:solidFill>
              </a:rPr>
              <a:t> из них:</a:t>
            </a:r>
          </a:p>
          <a:p>
            <a:pPr algn="just">
              <a:buClr>
                <a:srgbClr val="0033CC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261300"/>
                </a:solidFill>
              </a:rPr>
              <a:t> </a:t>
            </a:r>
            <a:r>
              <a:rPr lang="ru-RU" sz="1750" b="1" dirty="0" smtClean="0">
                <a:solidFill>
                  <a:srgbClr val="261300"/>
                </a:solidFill>
              </a:rPr>
              <a:t>300 млн. рублей – средства государственной поддержки – </a:t>
            </a:r>
            <a:r>
              <a:rPr lang="ru-RU" sz="1750" b="1" dirty="0" smtClean="0">
                <a:solidFill>
                  <a:srgbClr val="000099"/>
                </a:solidFill>
              </a:rPr>
              <a:t>46%</a:t>
            </a:r>
            <a:r>
              <a:rPr lang="ru-RU" sz="1750" b="1" dirty="0" smtClean="0">
                <a:solidFill>
                  <a:srgbClr val="261300"/>
                </a:solidFill>
              </a:rPr>
              <a:t>;</a:t>
            </a:r>
          </a:p>
          <a:p>
            <a:pPr algn="just"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1750" b="1" dirty="0" smtClean="0">
                <a:solidFill>
                  <a:srgbClr val="261300"/>
                </a:solidFill>
              </a:rPr>
              <a:t> 160 млн. рублей – кредитные ресурсы – </a:t>
            </a:r>
            <a:r>
              <a:rPr lang="ru-RU" sz="1750" b="1" dirty="0" smtClean="0">
                <a:solidFill>
                  <a:srgbClr val="000099"/>
                </a:solidFill>
              </a:rPr>
              <a:t>25%</a:t>
            </a:r>
            <a:r>
              <a:rPr lang="ru-RU" sz="1750" b="1" dirty="0" smtClean="0">
                <a:solidFill>
                  <a:srgbClr val="261300"/>
                </a:solidFill>
              </a:rPr>
              <a:t>;</a:t>
            </a:r>
          </a:p>
          <a:p>
            <a:pPr algn="just">
              <a:buClr>
                <a:srgbClr val="0033CC"/>
              </a:buClr>
              <a:buFont typeface="Wingdings" pitchFamily="2" charset="2"/>
              <a:buChar char="Ø"/>
            </a:pPr>
            <a:r>
              <a:rPr lang="ru-RU" sz="1750" b="1" dirty="0" smtClean="0">
                <a:solidFill>
                  <a:srgbClr val="261300"/>
                </a:solidFill>
              </a:rPr>
              <a:t> 192 млн. рублей собственные средства – </a:t>
            </a:r>
            <a:r>
              <a:rPr lang="ru-RU" sz="1750" b="1" dirty="0" smtClean="0">
                <a:solidFill>
                  <a:srgbClr val="000099"/>
                </a:solidFill>
              </a:rPr>
              <a:t>29%</a:t>
            </a:r>
            <a:r>
              <a:rPr lang="ru-RU" sz="1750" b="1" dirty="0" smtClean="0">
                <a:solidFill>
                  <a:srgbClr val="261300"/>
                </a:solidFill>
              </a:rPr>
              <a:t>.</a:t>
            </a:r>
            <a:endParaRPr lang="ru-RU" sz="1750" b="1" dirty="0">
              <a:solidFill>
                <a:srgbClr val="2613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67544" y="2648456"/>
          <a:ext cx="8280921" cy="3876888"/>
        </p:xfrm>
        <a:graphic>
          <a:graphicData uri="http://schemas.openxmlformats.org/drawingml/2006/table">
            <a:tbl>
              <a:tblPr/>
              <a:tblGrid>
                <a:gridCol w="2736304"/>
                <a:gridCol w="1440160"/>
                <a:gridCol w="1656184"/>
                <a:gridCol w="2448273"/>
              </a:tblGrid>
              <a:tr h="144112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Потребность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5" marR="31115" marT="10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Имеется ресурсов в наличии,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    тонн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(единиц)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5" marR="31115" marT="10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Требуется приобрести дополнительно, тонн (единиц)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5" marR="31115" marT="10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Потребность в финансовых средствах на приобретение,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млн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. рублей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5" marR="31115" marT="10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543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Семян, всего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5" marR="31115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5B"/>
                    </a:solidFill>
                  </a:tcPr>
                </a:tc>
                <a:tc>
                  <a:txBody>
                    <a:bodyPr/>
                    <a:lstStyle/>
                    <a:p>
                      <a:pPr indent="2368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74 000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5" marR="31115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1 122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5" marR="31115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5" marR="31115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5B"/>
                    </a:solidFill>
                  </a:tcPr>
                </a:tc>
              </a:tr>
              <a:tr h="617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Минеральных удобрений, всего, тонн д.в.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5" marR="31115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3"/>
                    </a:solidFill>
                  </a:tcPr>
                </a:tc>
                <a:tc>
                  <a:txBody>
                    <a:bodyPr/>
                    <a:lstStyle/>
                    <a:p>
                      <a:pPr indent="2368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405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5" marR="31115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5 002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5" marR="31115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177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5" marR="31115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3"/>
                    </a:solidFill>
                  </a:tcPr>
                </a:tc>
              </a:tr>
              <a:tr h="617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Химических средств защиты растений, всего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5" marR="31115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5B"/>
                    </a:solidFill>
                  </a:tcPr>
                </a:tc>
                <a:tc>
                  <a:txBody>
                    <a:bodyPr/>
                    <a:lstStyle/>
                    <a:p>
                      <a:pPr indent="2368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0,4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5" marR="31115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5" marR="31115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5" marR="31115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5B"/>
                    </a:solidFill>
                  </a:tcPr>
                </a:tc>
              </a:tr>
              <a:tr h="2543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Техники, всего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5" marR="31115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F8F"/>
                    </a:solidFill>
                  </a:tcPr>
                </a:tc>
                <a:tc>
                  <a:txBody>
                    <a:bodyPr/>
                    <a:lstStyle/>
                    <a:p>
                      <a:pPr indent="23685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4 100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5" marR="31115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5" marR="31115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5" marR="31115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F8F"/>
                    </a:solidFill>
                  </a:tcPr>
                </a:tc>
              </a:tr>
              <a:tr h="254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Запасных частей, всего </a:t>
                      </a:r>
                    </a:p>
                  </a:txBody>
                  <a:tcPr marL="31115" marR="31115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00100" algn="l"/>
                        </a:tabLst>
                      </a:pP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115" marR="31115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115" marR="31115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115" marR="31115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2543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Всего по региону</a:t>
                      </a:r>
                      <a:endParaRPr lang="ru-RU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5" marR="31115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115" marR="31115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115" marR="31115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652</a:t>
                      </a:r>
                    </a:p>
                  </a:txBody>
                  <a:tcPr marL="31115" marR="31115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7630" y="2708920"/>
            <a:ext cx="5881097" cy="707886"/>
          </a:xfrm>
          <a:prstGeom prst="rect">
            <a:avLst/>
          </a:prstGeom>
          <a:solidFill>
            <a:srgbClr val="DAFF8F"/>
          </a:solidFill>
          <a:effectLst>
            <a:glow rad="101600">
              <a:srgbClr val="FFFFCC">
                <a:alpha val="60000"/>
              </a:srgbClr>
            </a:glow>
            <a:softEdge rad="1270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3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107504" y="0"/>
            <a:ext cx="936104" cy="1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35696" y="6425897"/>
            <a:ext cx="7200800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Департамент Смоленской области по сельскому хозяйству и продовольствию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37763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-100" dirty="0" smtClean="0">
                <a:solidFill>
                  <a:srgbClr val="008000"/>
                </a:solidFill>
              </a:rPr>
              <a:t>Производство основных видов продукции сельского хозяйства </a:t>
            </a:r>
          </a:p>
          <a:p>
            <a:pPr algn="ctr"/>
            <a:r>
              <a:rPr lang="ru-RU" sz="2400" spc="-100" dirty="0" smtClean="0">
                <a:solidFill>
                  <a:srgbClr val="008000"/>
                </a:solidFill>
              </a:rPr>
              <a:t>во всех категориях хозяйств, тыс. тонн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1556794"/>
          <a:ext cx="8208911" cy="3816422"/>
        </p:xfrm>
        <a:graphic>
          <a:graphicData uri="http://schemas.openxmlformats.org/drawingml/2006/table">
            <a:tbl>
              <a:tblPr/>
              <a:tblGrid>
                <a:gridCol w="4345797"/>
                <a:gridCol w="1049100"/>
                <a:gridCol w="1049100"/>
                <a:gridCol w="1764914"/>
              </a:tblGrid>
              <a:tr h="954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Виды продукции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2013 год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2014 год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2014 год 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в % к 2013 году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</a:tr>
              <a:tr h="318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Зерно (в весе после доработки)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188,3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228,2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121,2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</a:tr>
              <a:tr h="318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Льноволокно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2,7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2,8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103,1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</a:tr>
              <a:tr h="318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Семена рапса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9,5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4,3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45,4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</a:tr>
              <a:tr h="318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Картофель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233,5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225,5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96,6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Овощи открытого и защищенного грунта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77,3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78,8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101,9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</a:tr>
              <a:tr h="318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Скот и птица на убой в живом весе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59,2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71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119,8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</a:tr>
              <a:tr h="318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Молоко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298,3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235,1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78,8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</a:tr>
              <a:tr h="318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Яйца, млн. штук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313,8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270,9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86,3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4FFA7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00392" y="44624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Слайд 1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332656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-100" dirty="0" smtClean="0">
                <a:solidFill>
                  <a:srgbClr val="008000"/>
                </a:solidFill>
              </a:rPr>
              <a:t>Экономические показатели производственной деятельности </a:t>
            </a:r>
          </a:p>
          <a:p>
            <a:pPr algn="ctr"/>
            <a:r>
              <a:rPr lang="ru-RU" sz="2400" spc="-100" dirty="0" smtClean="0">
                <a:solidFill>
                  <a:srgbClr val="008000"/>
                </a:solidFill>
              </a:rPr>
              <a:t>сельскохозяйственных организаций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00392" y="44624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Слайд 2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7" y="1340768"/>
          <a:ext cx="8424937" cy="2197221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tblPr>
              <a:tblGrid>
                <a:gridCol w="5400601"/>
                <a:gridCol w="1152128"/>
                <a:gridCol w="1872208"/>
              </a:tblGrid>
              <a:tr h="228325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500000"/>
                          </a:solidFill>
                          <a:latin typeface="Times New Roman"/>
                          <a:ea typeface="Times New Roman"/>
                        </a:rPr>
                        <a:t>Таблица 1</a:t>
                      </a:r>
                      <a:endParaRPr lang="ru-RU" sz="1400" b="1" dirty="0">
                        <a:solidFill>
                          <a:srgbClr val="5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BDFFBD">
                            <a:shade val="30000"/>
                            <a:satMod val="115000"/>
                          </a:srgbClr>
                        </a:gs>
                        <a:gs pos="50000">
                          <a:srgbClr val="BDFFBD">
                            <a:shade val="67500"/>
                            <a:satMod val="115000"/>
                          </a:srgbClr>
                        </a:gs>
                        <a:gs pos="100000">
                          <a:srgbClr val="BDFFBD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6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BDFFBD">
                            <a:shade val="30000"/>
                            <a:satMod val="115000"/>
                          </a:srgbClr>
                        </a:gs>
                        <a:gs pos="50000">
                          <a:srgbClr val="BDFFBD">
                            <a:shade val="67500"/>
                            <a:satMod val="115000"/>
                          </a:srgbClr>
                        </a:gs>
                        <a:gs pos="100000">
                          <a:srgbClr val="BDFFBD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2014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BDFFBD">
                            <a:shade val="30000"/>
                            <a:satMod val="115000"/>
                          </a:srgbClr>
                        </a:gs>
                        <a:gs pos="50000">
                          <a:srgbClr val="BDFFBD">
                            <a:shade val="67500"/>
                            <a:satMod val="115000"/>
                          </a:srgbClr>
                        </a:gs>
                        <a:gs pos="100000">
                          <a:srgbClr val="BDFFBD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2014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год к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2013 году 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в %, п.п.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BDFFBD">
                            <a:shade val="30000"/>
                            <a:satMod val="115000"/>
                          </a:srgbClr>
                        </a:gs>
                        <a:gs pos="50000">
                          <a:srgbClr val="BDFFBD">
                            <a:shade val="67500"/>
                            <a:satMod val="115000"/>
                          </a:srgbClr>
                        </a:gs>
                        <a:gs pos="100000">
                          <a:srgbClr val="BDFFBD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2832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Производство валовой продукции сельского хозяйства, млн. рублей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BDFFBD">
                            <a:shade val="30000"/>
                            <a:satMod val="115000"/>
                          </a:srgbClr>
                        </a:gs>
                        <a:gs pos="50000">
                          <a:srgbClr val="BDFFBD">
                            <a:shade val="67500"/>
                            <a:satMod val="115000"/>
                          </a:srgbClr>
                        </a:gs>
                        <a:gs pos="100000">
                          <a:srgbClr val="BDFFBD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Все категории хозяйств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20 305,1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95,3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</a:tr>
              <a:tr h="293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</a:tr>
              <a:tr h="228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сельскохозяйственные организации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9 482,9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107,7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</a:tr>
              <a:tr h="228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крестьянские (фермерские) хозяйства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1 332,6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98,5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</a:tr>
              <a:tr h="305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личные подсобные хозяйства граждан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BDFFBD">
                            <a:shade val="30000"/>
                            <a:satMod val="115000"/>
                          </a:srgbClr>
                        </a:gs>
                        <a:gs pos="50000">
                          <a:srgbClr val="BDFFBD">
                            <a:shade val="67500"/>
                            <a:satMod val="115000"/>
                          </a:srgbClr>
                        </a:gs>
                        <a:gs pos="100000">
                          <a:srgbClr val="BDFFB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9 489,6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BDFFBD">
                            <a:shade val="30000"/>
                            <a:satMod val="115000"/>
                          </a:srgbClr>
                        </a:gs>
                        <a:gs pos="50000">
                          <a:srgbClr val="BDFFBD">
                            <a:shade val="67500"/>
                            <a:satMod val="115000"/>
                          </a:srgbClr>
                        </a:gs>
                        <a:gs pos="100000">
                          <a:srgbClr val="BDFFB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86,2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BDFFBD">
                            <a:shade val="30000"/>
                            <a:satMod val="115000"/>
                          </a:srgbClr>
                        </a:gs>
                        <a:gs pos="50000">
                          <a:srgbClr val="BDFFBD">
                            <a:shade val="67500"/>
                            <a:satMod val="115000"/>
                          </a:srgbClr>
                        </a:gs>
                        <a:gs pos="100000">
                          <a:srgbClr val="BDFFB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3789040"/>
          <a:ext cx="8424937" cy="2160241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4460161"/>
                <a:gridCol w="1076707"/>
                <a:gridCol w="1076707"/>
                <a:gridCol w="1811362"/>
              </a:tblGrid>
              <a:tr h="240027">
                <a:tc gridSpan="4"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5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Таблица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Наименование показателей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2013 год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2014 год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(оценка)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2014 год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 к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2013 году 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в %, п.п.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80"/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Выручка от реализации продукции, работ, услуг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млрд. рублей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128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Чистая прибыль (+), убыток (-), млн. рублей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- 52,1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359,2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Уровень рентабельности (+), убыточности (-), %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- 1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+ 6,4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+ 7,4 п.п.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Удельный вес прибыльных хозяйств от общего числа, %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56,8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64,7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+ 7,9 п.п.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Среднемесячная заработная плата, рублей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10 601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12 100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118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60648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-100" dirty="0" smtClean="0">
                <a:solidFill>
                  <a:srgbClr val="008000"/>
                </a:solidFill>
              </a:rPr>
              <a:t>Государственная поддержка сельского хозяйства                  Смоленской области в 2014 году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56376" y="44624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Слайд 3.1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052736"/>
            <a:ext cx="9036496" cy="923330"/>
          </a:xfrm>
          <a:prstGeom prst="rect">
            <a:avLst/>
          </a:prstGeom>
          <a:solidFill>
            <a:srgbClr val="D5F4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pc="-30" dirty="0" smtClean="0"/>
              <a:t>В 2014 году на развитие сельского хозяйства был направлен 1 млрд. 98 млн. рублей:</a:t>
            </a:r>
          </a:p>
          <a:p>
            <a:pPr algn="ctr">
              <a:buClr>
                <a:srgbClr val="0033CC"/>
              </a:buClr>
              <a:buFont typeface="Wingdings" pitchFamily="2" charset="2"/>
              <a:buChar char="Ø"/>
            </a:pPr>
            <a:r>
              <a:rPr lang="ru-RU" spc="-30" dirty="0" smtClean="0"/>
              <a:t> 619 млн. рублей из федерального бюджета;</a:t>
            </a:r>
          </a:p>
          <a:p>
            <a:pPr algn="ctr">
              <a:buClr>
                <a:srgbClr val="0033CC"/>
              </a:buClr>
              <a:buFont typeface="Wingdings" pitchFamily="2" charset="2"/>
              <a:buChar char="Ø"/>
            </a:pPr>
            <a:r>
              <a:rPr lang="ru-RU" spc="-30" dirty="0" smtClean="0"/>
              <a:t> 478 млн. рублей из областного бюджета. </a:t>
            </a:r>
            <a:endParaRPr lang="ru-RU" spc="-30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899592" y="2060848"/>
          <a:ext cx="7344816" cy="4463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37763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-100" dirty="0" smtClean="0">
                <a:solidFill>
                  <a:srgbClr val="008000"/>
                </a:solidFill>
              </a:rPr>
              <a:t>Изменение структуры государственной поддержки АПК Смоленской области в 2014 году по сравнению с 2013 годом, 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56376" y="44624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Слайд 3.2</a:t>
            </a:r>
          </a:p>
          <a:p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67544" y="1484784"/>
          <a:ext cx="828092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00392" y="44624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Слайд 4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09771"/>
            <a:ext cx="8712968" cy="830997"/>
          </a:xfrm>
          <a:prstGeom prst="rect">
            <a:avLst/>
          </a:prstGeom>
          <a:solidFill>
            <a:srgbClr val="D5F4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spc="-100" dirty="0" smtClean="0">
                <a:solidFill>
                  <a:srgbClr val="008000"/>
                </a:solidFill>
              </a:rPr>
              <a:t>Размеры предоставления в 2015 году субсидий на возмещение процентной ставки по кредитам : </a:t>
            </a:r>
            <a:endParaRPr lang="ru-RU" sz="2400" spc="-100" dirty="0">
              <a:solidFill>
                <a:srgbClr val="008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340768"/>
            <a:ext cx="8784976" cy="1584176"/>
          </a:xfrm>
          <a:prstGeom prst="roundRect">
            <a:avLst/>
          </a:prstGeom>
          <a:solidFill>
            <a:srgbClr val="FCF270"/>
          </a:solidFill>
          <a:ln>
            <a:solidFill>
              <a:srgbClr val="D5F4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4C2600"/>
                </a:solidFill>
              </a:rPr>
              <a:t> </a:t>
            </a:r>
            <a:r>
              <a:rPr lang="ru-RU" sz="1600" dirty="0" smtClean="0">
                <a:solidFill>
                  <a:srgbClr val="1E0F00"/>
                </a:solidFill>
              </a:rPr>
              <a:t>- по </a:t>
            </a:r>
            <a:r>
              <a:rPr lang="ru-RU" sz="1600" b="1" dirty="0" smtClean="0">
                <a:solidFill>
                  <a:srgbClr val="1E0F00"/>
                </a:solidFill>
              </a:rPr>
              <a:t>краткосрочным кредитам</a:t>
            </a:r>
            <a:r>
              <a:rPr lang="ru-RU" sz="1600" dirty="0" smtClean="0">
                <a:solidFill>
                  <a:srgbClr val="1E0F00"/>
                </a:solidFill>
              </a:rPr>
              <a:t>  субсидия из </a:t>
            </a:r>
            <a:r>
              <a:rPr lang="ru-RU" sz="1600" u="sng" dirty="0" smtClean="0">
                <a:solidFill>
                  <a:srgbClr val="1E0F00"/>
                </a:solidFill>
              </a:rPr>
              <a:t>федерального </a:t>
            </a:r>
            <a:r>
              <a:rPr lang="ru-RU" sz="1600" dirty="0" smtClean="0">
                <a:solidFill>
                  <a:srgbClr val="1E0F00"/>
                </a:solidFill>
              </a:rPr>
              <a:t>бюджета будет выплачиваться в размере ставки субсидирования, которая составляет 14,68%, из </a:t>
            </a:r>
            <a:r>
              <a:rPr lang="ru-RU" sz="1600" u="sng" dirty="0" smtClean="0">
                <a:solidFill>
                  <a:srgbClr val="1E0F00"/>
                </a:solidFill>
              </a:rPr>
              <a:t>областного</a:t>
            </a:r>
            <a:r>
              <a:rPr lang="ru-RU" sz="1600" dirty="0" smtClean="0">
                <a:solidFill>
                  <a:srgbClr val="1E0F00"/>
                </a:solidFill>
              </a:rPr>
              <a:t> бюджета – 1/3 ставки рефинансирования (2,75%), организациям, занимающимся производством молока 20% ставки рефинансирования (1,65%), организациям, занимающимся производством мяса КРС + 3% сверх ставки рефинансирования. </a:t>
            </a:r>
            <a:endParaRPr lang="ru-RU" sz="1600" dirty="0">
              <a:solidFill>
                <a:srgbClr val="1E0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2924944"/>
            <a:ext cx="8784976" cy="1440160"/>
          </a:xfrm>
          <a:prstGeom prst="roundRect">
            <a:avLst/>
          </a:prstGeom>
          <a:solidFill>
            <a:srgbClr val="FDF591"/>
          </a:solidFill>
          <a:ln>
            <a:solidFill>
              <a:srgbClr val="D5F4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1E0F00"/>
                </a:solidFill>
              </a:rPr>
              <a:t>- по </a:t>
            </a:r>
            <a:r>
              <a:rPr lang="ru-RU" sz="1600" b="1" dirty="0" smtClean="0">
                <a:solidFill>
                  <a:srgbClr val="1E0F00"/>
                </a:solidFill>
              </a:rPr>
              <a:t>инвестиционным кредитам </a:t>
            </a:r>
            <a:r>
              <a:rPr lang="ru-RU" sz="1600" dirty="0" smtClean="0">
                <a:solidFill>
                  <a:srgbClr val="1E0F00"/>
                </a:solidFill>
              </a:rPr>
              <a:t>полученным в 2015 году проценты будут возмещаться за счет средств </a:t>
            </a:r>
            <a:r>
              <a:rPr lang="ru-RU" sz="1600" u="sng" dirty="0" smtClean="0">
                <a:solidFill>
                  <a:srgbClr val="1E0F00"/>
                </a:solidFill>
              </a:rPr>
              <a:t>федерального бюджета </a:t>
            </a:r>
            <a:r>
              <a:rPr lang="ru-RU" sz="1600" dirty="0" smtClean="0">
                <a:solidFill>
                  <a:srgbClr val="1E0F00"/>
                </a:solidFill>
              </a:rPr>
              <a:t>100% ставки рефинансирования (8,25%), из </a:t>
            </a:r>
            <a:r>
              <a:rPr lang="ru-RU" sz="1600" u="sng" dirty="0" smtClean="0">
                <a:solidFill>
                  <a:srgbClr val="1E0F00"/>
                </a:solidFill>
              </a:rPr>
              <a:t>областного бюджета </a:t>
            </a:r>
            <a:r>
              <a:rPr lang="ru-RU" sz="1600" dirty="0" smtClean="0">
                <a:solidFill>
                  <a:srgbClr val="1E0F00"/>
                </a:solidFill>
              </a:rPr>
              <a:t>в зависимости от вида деятельности организации и года взятия кредита от 20% ставки рефинансирования до 3% сверх ставки рефинансирования. </a:t>
            </a:r>
          </a:p>
          <a:p>
            <a:pPr algn="just"/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4365104"/>
            <a:ext cx="8784976" cy="1440160"/>
          </a:xfrm>
          <a:prstGeom prst="roundRect">
            <a:avLst/>
          </a:prstGeom>
          <a:solidFill>
            <a:srgbClr val="FEF9B4"/>
          </a:solidFill>
          <a:ln>
            <a:solidFill>
              <a:srgbClr val="D5F4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1E0F00"/>
                </a:solidFill>
              </a:rPr>
              <a:t> - по </a:t>
            </a:r>
            <a:r>
              <a:rPr lang="ru-RU" sz="1600" b="1" dirty="0" smtClean="0">
                <a:solidFill>
                  <a:srgbClr val="1E0F00"/>
                </a:solidFill>
              </a:rPr>
              <a:t>кредитам, полученным малыми формами хозяйствования </a:t>
            </a:r>
            <a:r>
              <a:rPr lang="ru-RU" sz="1600" dirty="0" smtClean="0">
                <a:solidFill>
                  <a:srgbClr val="1E0F00"/>
                </a:solidFill>
              </a:rPr>
              <a:t>(ЛПХ, КФХ, </a:t>
            </a:r>
            <a:r>
              <a:rPr lang="ru-RU" sz="1600" dirty="0" err="1" smtClean="0">
                <a:solidFill>
                  <a:srgbClr val="1E0F00"/>
                </a:solidFill>
              </a:rPr>
              <a:t>СПоК</a:t>
            </a:r>
            <a:r>
              <a:rPr lang="ru-RU" sz="1600" dirty="0" smtClean="0">
                <a:solidFill>
                  <a:srgbClr val="1E0F00"/>
                </a:solidFill>
              </a:rPr>
              <a:t>) за уплаченные в 2015 году проценты 2015 года будет возмещаться за счет средств </a:t>
            </a:r>
            <a:r>
              <a:rPr lang="ru-RU" sz="1600" u="sng" dirty="0" smtClean="0">
                <a:solidFill>
                  <a:srgbClr val="1E0F00"/>
                </a:solidFill>
              </a:rPr>
              <a:t>федерального бюджета </a:t>
            </a:r>
            <a:r>
              <a:rPr lang="ru-RU" sz="1600" dirty="0" smtClean="0">
                <a:solidFill>
                  <a:srgbClr val="1E0F00"/>
                </a:solidFill>
              </a:rPr>
              <a:t>100% ставки рефинансирования (8,25%), из </a:t>
            </a:r>
            <a:r>
              <a:rPr lang="ru-RU" sz="1600" u="sng" dirty="0" smtClean="0">
                <a:solidFill>
                  <a:srgbClr val="1E0F00"/>
                </a:solidFill>
              </a:rPr>
              <a:t>областного бюджета</a:t>
            </a:r>
            <a:r>
              <a:rPr lang="ru-RU" sz="1600" dirty="0" smtClean="0">
                <a:solidFill>
                  <a:srgbClr val="1E0F00"/>
                </a:solidFill>
              </a:rPr>
              <a:t> - в размере 1/3 ставки рефинансирования (2,75%). Итого возмещение составит 11%.</a:t>
            </a:r>
          </a:p>
          <a:p>
            <a:pPr algn="just"/>
            <a:endParaRPr lang="ru-RU" sz="1600" dirty="0">
              <a:solidFill>
                <a:srgbClr val="4C2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5955957"/>
            <a:ext cx="8928992" cy="569387"/>
          </a:xfrm>
          <a:prstGeom prst="rect">
            <a:avLst/>
          </a:prstGeom>
          <a:solidFill>
            <a:srgbClr val="D5F4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550" b="1" spc="-10" dirty="0" smtClean="0">
                <a:solidFill>
                  <a:srgbClr val="006600"/>
                </a:solidFill>
              </a:rPr>
              <a:t>Таким образом, в зависимости от вида деятельности организации и условий кредитного договора, возмещение процентной ставки из бюджетов составит от 11% до 17,68%.</a:t>
            </a:r>
            <a:endParaRPr lang="ru-RU" sz="1550" b="1" spc="-1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303039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-100" dirty="0" smtClean="0">
                <a:solidFill>
                  <a:srgbClr val="008000"/>
                </a:solidFill>
              </a:rPr>
              <a:t>Яровой сев в 2015 году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00392" y="44624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Слайд 5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908720"/>
            <a:ext cx="8784976" cy="923330"/>
          </a:xfrm>
          <a:prstGeom prst="rect">
            <a:avLst/>
          </a:prstGeom>
          <a:solidFill>
            <a:srgbClr val="C9FFC9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261300"/>
                </a:solidFill>
              </a:rPr>
              <a:t>В яровом севе будут участвовать 338 хозяйств: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261300"/>
                </a:solidFill>
              </a:rPr>
              <a:t> 201 сельхозпредприятие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261300"/>
                </a:solidFill>
              </a:rPr>
              <a:t> 137 крестьянских хозяйств.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07504" y="2924944"/>
          <a:ext cx="2952328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3131840" y="2924944"/>
          <a:ext cx="2808312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6012160" y="2924944"/>
          <a:ext cx="2969196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67544" y="2276872"/>
            <a:ext cx="8172400" cy="400110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00"/>
                </a:solidFill>
              </a:rPr>
              <a:t>В 2015 году необходимо обеспечить валовое производство:</a:t>
            </a:r>
            <a:endParaRPr lang="ru-RU" sz="2000" b="1" dirty="0">
              <a:solidFill>
                <a:srgbClr val="3333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-100" dirty="0" smtClean="0">
                <a:solidFill>
                  <a:srgbClr val="008000"/>
                </a:solidFill>
              </a:rPr>
              <a:t>Структура ярового сева в 2015 году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00392" y="44624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Слайд 6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908720"/>
            <a:ext cx="8856984" cy="384721"/>
          </a:xfrm>
          <a:prstGeom prst="rect">
            <a:avLst/>
          </a:prstGeom>
          <a:solidFill>
            <a:srgbClr val="C9FFC9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900" b="1" spc="-80" dirty="0" smtClean="0">
                <a:solidFill>
                  <a:srgbClr val="006600"/>
                </a:solidFill>
              </a:rPr>
              <a:t>Площадь ярового сева составит 154,6 тыс. га (+ 6 тыс.га к уровню 2014 года).</a:t>
            </a:r>
            <a:endParaRPr lang="ru-RU" sz="1900" b="1" spc="-80" dirty="0">
              <a:solidFill>
                <a:srgbClr val="006600"/>
              </a:solidFill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716016" y="1556792"/>
          <a:ext cx="420012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79512" y="1556792"/>
          <a:ext cx="439248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3776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-190" dirty="0" smtClean="0">
                <a:solidFill>
                  <a:srgbClr val="008000"/>
                </a:solidFill>
              </a:rPr>
              <a:t>Возмещение затрат </a:t>
            </a:r>
            <a:r>
              <a:rPr lang="ru-RU" sz="2400" spc="-190" dirty="0" err="1" smtClean="0">
                <a:solidFill>
                  <a:srgbClr val="008000"/>
                </a:solidFill>
              </a:rPr>
              <a:t>сельхозтоваропроизводителей</a:t>
            </a:r>
            <a:r>
              <a:rPr lang="ru-RU" sz="2400" spc="-190" dirty="0" smtClean="0">
                <a:solidFill>
                  <a:srgbClr val="008000"/>
                </a:solidFill>
              </a:rPr>
              <a:t> Смоленской области на приобретение элитных семян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00392" y="44624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Слайд 7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503" y="1347781"/>
          <a:ext cx="8928993" cy="5274941"/>
        </p:xfrm>
        <a:graphic>
          <a:graphicData uri="http://schemas.openxmlformats.org/drawingml/2006/table">
            <a:tbl>
              <a:tblPr/>
              <a:tblGrid>
                <a:gridCol w="4320481"/>
                <a:gridCol w="2232248"/>
                <a:gridCol w="2376264"/>
              </a:tblGrid>
              <a:tr h="2468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Культуры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(категория семян)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9FFC9">
                            <a:shade val="30000"/>
                            <a:satMod val="115000"/>
                          </a:srgbClr>
                        </a:gs>
                        <a:gs pos="50000">
                          <a:srgbClr val="C9FFC9">
                            <a:shade val="67500"/>
                            <a:satMod val="115000"/>
                          </a:srgbClr>
                        </a:gs>
                        <a:gs pos="100000">
                          <a:srgbClr val="C9FFC9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Ставка за 1 тонну, рублей</a:t>
                      </a: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9FFC9">
                            <a:shade val="30000"/>
                            <a:satMod val="115000"/>
                          </a:srgbClr>
                        </a:gs>
                        <a:gs pos="50000">
                          <a:srgbClr val="C9FFC9">
                            <a:shade val="67500"/>
                            <a:satMod val="115000"/>
                          </a:srgbClr>
                        </a:gs>
                        <a:gs pos="100000">
                          <a:srgbClr val="C9FFC9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9FFC9">
                            <a:shade val="30000"/>
                            <a:satMod val="115000"/>
                          </a:srgbClr>
                        </a:gs>
                        <a:gs pos="50000">
                          <a:srgbClr val="C9FFC9">
                            <a:shade val="67500"/>
                            <a:satMod val="115000"/>
                          </a:srgbClr>
                        </a:gs>
                        <a:gs pos="100000">
                          <a:srgbClr val="C9FFC9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4687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9FFC9">
                            <a:shade val="30000"/>
                            <a:satMod val="115000"/>
                          </a:srgbClr>
                        </a:gs>
                        <a:gs pos="50000">
                          <a:srgbClr val="C9FFC9">
                            <a:shade val="67500"/>
                            <a:satMod val="115000"/>
                          </a:srgbClr>
                        </a:gs>
                        <a:gs pos="100000">
                          <a:srgbClr val="C9FFC9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92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Зерновые, включая овес (суперэлита, элита)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506</a:t>
                      </a: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4 500</a:t>
                      </a: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9F"/>
                    </a:solidFill>
                  </a:tcPr>
                </a:tc>
              </a:tr>
              <a:tr h="321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Зернобобовые (суперэлита, элита)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562</a:t>
                      </a: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5 000</a:t>
                      </a: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FC9"/>
                    </a:solidFill>
                  </a:tcPr>
                </a:tc>
              </a:tr>
              <a:tr h="492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Крупяные, включая сорго (суперэлита, элита)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787</a:t>
                      </a: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7 000</a:t>
                      </a: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9F"/>
                    </a:solidFill>
                  </a:tcPr>
                </a:tc>
              </a:tr>
              <a:tr h="321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Клевер, люцерна, козлятник (элита)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5 618</a:t>
                      </a: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50 000</a:t>
                      </a: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FC9"/>
                    </a:solidFill>
                  </a:tcPr>
                </a:tc>
              </a:tr>
              <a:tr h="492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Лен-долгунец (маточная элита, суперэлита, элита) </a:t>
                      </a: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2 247</a:t>
                      </a: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20 000</a:t>
                      </a: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9F"/>
                    </a:solidFill>
                  </a:tcPr>
                </a:tc>
              </a:tr>
              <a:tr h="492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Картофель (</a:t>
                      </a:r>
                      <a:r>
                        <a:rPr kumimoji="0" lang="ru-RU" sz="1600" b="0" i="0" u="none" strike="noStrike" kern="1200" cap="none" spc="-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супер-суперэлита</a:t>
                      </a:r>
                      <a:r>
                        <a:rPr kumimoji="0" lang="ru-RU" sz="16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суперэлита, элита)</a:t>
                      </a: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562</a:t>
                      </a: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5 000</a:t>
                      </a: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FC9"/>
                    </a:solidFill>
                  </a:tcPr>
                </a:tc>
              </a:tr>
              <a:tr h="73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Рапс, рыжик, горчица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сарептская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сурепица, лен масличный (суперэлита, элита)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1 910</a:t>
                      </a: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17 000</a:t>
                      </a: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9F"/>
                    </a:solidFill>
                  </a:tcPr>
                </a:tc>
              </a:tr>
              <a:tr h="316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Соя (суперэлита, элита)</a:t>
                      </a: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899</a:t>
                      </a: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8 000</a:t>
                      </a: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FC9"/>
                    </a:solidFill>
                  </a:tcPr>
                </a:tc>
              </a:tr>
              <a:tr h="492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Овощные и бахчевые культуры (суперэлита, </a:t>
                      </a:r>
                      <a:r>
                        <a:rPr kumimoji="0" lang="ru-RU" sz="1600" b="0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элита, гибриды </a:t>
                      </a:r>
                      <a:r>
                        <a:rPr kumimoji="0" lang="en-US" sz="1600" b="0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1600" b="0" i="0" u="none" strike="noStrike" cap="none" spc="-5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endParaRPr kumimoji="0" lang="ru-RU" sz="1600" b="0" i="0" u="none" strike="noStrike" cap="none" spc="-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3 %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стоимости семян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30 %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стоимости семян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9F"/>
                    </a:solidFill>
                  </a:tcPr>
                </a:tc>
              </a:tr>
              <a:tr h="436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Кукуруза (гибриды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F1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9FFC9">
                            <a:shade val="30000"/>
                            <a:satMod val="115000"/>
                          </a:srgbClr>
                        </a:gs>
                        <a:gs pos="50000">
                          <a:srgbClr val="C9FFC9">
                            <a:shade val="67500"/>
                            <a:satMod val="115000"/>
                          </a:srgbClr>
                        </a:gs>
                        <a:gs pos="100000">
                          <a:srgbClr val="C9FFC9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spc="-4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  <a:r>
                        <a:rPr kumimoji="0" lang="ru-RU" sz="1400" b="1" i="0" u="none" strike="noStrike" cap="none" spc="-4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(за 1 посевную единицу)</a:t>
                      </a: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9FFC9">
                            <a:shade val="30000"/>
                            <a:satMod val="115000"/>
                          </a:srgbClr>
                        </a:gs>
                        <a:gs pos="50000">
                          <a:srgbClr val="C9FFC9">
                            <a:shade val="67500"/>
                            <a:satMod val="115000"/>
                          </a:srgbClr>
                        </a:gs>
                        <a:gs pos="100000">
                          <a:srgbClr val="C9FFC9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spc="-4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160</a:t>
                      </a:r>
                      <a:r>
                        <a:rPr kumimoji="0" lang="ru-RU" sz="1400" b="1" i="0" u="none" strike="noStrike" cap="none" spc="-4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(за 1 посевную единицу)</a:t>
                      </a:r>
                    </a:p>
                  </a:txBody>
                  <a:tcPr marL="53462" marR="53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9FFC9">
                            <a:shade val="30000"/>
                            <a:satMod val="115000"/>
                          </a:srgbClr>
                        </a:gs>
                        <a:gs pos="50000">
                          <a:srgbClr val="C9FFC9">
                            <a:shade val="67500"/>
                            <a:satMod val="115000"/>
                          </a:srgbClr>
                        </a:gs>
                        <a:gs pos="100000">
                          <a:srgbClr val="C9FFC9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1210</Words>
  <Application>Microsoft Office PowerPoint</Application>
  <PresentationFormat>Экран (4:3)</PresentationFormat>
  <Paragraphs>240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Karamulina_IA</cp:lastModifiedBy>
  <cp:revision>671</cp:revision>
  <dcterms:created xsi:type="dcterms:W3CDTF">2010-06-18T09:27:04Z</dcterms:created>
  <dcterms:modified xsi:type="dcterms:W3CDTF">2015-02-24T06:14:25Z</dcterms:modified>
</cp:coreProperties>
</file>