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  <p:sldMasterId id="2147483886" r:id="rId2"/>
  </p:sldMasterIdLst>
  <p:notesMasterIdLst>
    <p:notesMasterId r:id="rId25"/>
  </p:notesMasterIdLst>
  <p:handoutMasterIdLst>
    <p:handoutMasterId r:id="rId26"/>
  </p:handoutMasterIdLst>
  <p:sldIdLst>
    <p:sldId id="580" r:id="rId3"/>
    <p:sldId id="592" r:id="rId4"/>
    <p:sldId id="574" r:id="rId5"/>
    <p:sldId id="520" r:id="rId6"/>
    <p:sldId id="512" r:id="rId7"/>
    <p:sldId id="513" r:id="rId8"/>
    <p:sldId id="514" r:id="rId9"/>
    <p:sldId id="516" r:id="rId10"/>
    <p:sldId id="581" r:id="rId11"/>
    <p:sldId id="519" r:id="rId12"/>
    <p:sldId id="596" r:id="rId13"/>
    <p:sldId id="593" r:id="rId14"/>
    <p:sldId id="582" r:id="rId15"/>
    <p:sldId id="583" r:id="rId16"/>
    <p:sldId id="584" r:id="rId17"/>
    <p:sldId id="585" r:id="rId18"/>
    <p:sldId id="586" r:id="rId19"/>
    <p:sldId id="587" r:id="rId20"/>
    <p:sldId id="588" r:id="rId21"/>
    <p:sldId id="597" r:id="rId22"/>
    <p:sldId id="598" r:id="rId23"/>
    <p:sldId id="466" r:id="rId24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6600"/>
    <a:srgbClr val="003399"/>
    <a:srgbClr val="E3CBCB"/>
    <a:srgbClr val="336699"/>
    <a:srgbClr val="339933"/>
    <a:srgbClr val="0066CC"/>
    <a:srgbClr val="FFCCCC"/>
    <a:srgbClr val="92242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7" autoAdjust="0"/>
    <p:restoredTop sz="96029" autoAdjust="0"/>
  </p:normalViewPr>
  <p:slideViewPr>
    <p:cSldViewPr>
      <p:cViewPr>
        <p:scale>
          <a:sx n="110" d="100"/>
          <a:sy n="110" d="100"/>
        </p:scale>
        <p:origin x="-1854" y="-108"/>
      </p:cViewPr>
      <p:guideLst>
        <p:guide orient="horz" pos="2160"/>
        <p:guide orient="horz" pos="28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772" y="-72"/>
      </p:cViewPr>
      <p:guideLst>
        <p:guide orient="horz" pos="3110"/>
        <p:guide orient="horz" pos="3127"/>
        <p:guide pos="2140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59345-812A-4FEC-AA53-D041FFF5C107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365A2-890E-4447-AF4C-98C8F8DFFD00}">
      <dgm:prSet phldrT="[Текст]"/>
      <dgm:spPr/>
      <dgm:t>
        <a:bodyPr/>
        <a:lstStyle/>
        <a:p>
          <a:r>
            <a:rPr lang="ru-RU" dirty="0"/>
            <a:t>Согласованы с Минсельхозом, Минфином и Банком России</a:t>
          </a:r>
        </a:p>
      </dgm:t>
    </dgm:pt>
    <dgm:pt modelId="{A34421C2-3559-48FD-AF98-B4B6029C898C}" type="parTrans" cxnId="{D3D34BB4-5CF8-4316-BCE8-5E0982B940F8}">
      <dgm:prSet/>
      <dgm:spPr/>
      <dgm:t>
        <a:bodyPr/>
        <a:lstStyle/>
        <a:p>
          <a:endParaRPr lang="ru-RU"/>
        </a:p>
      </dgm:t>
    </dgm:pt>
    <dgm:pt modelId="{ECAE9894-1C5D-45D9-B565-FB193C753333}" type="sibTrans" cxnId="{D3D34BB4-5CF8-4316-BCE8-5E0982B940F8}">
      <dgm:prSet/>
      <dgm:spPr/>
      <dgm:t>
        <a:bodyPr/>
        <a:lstStyle/>
        <a:p>
          <a:endParaRPr lang="ru-RU"/>
        </a:p>
      </dgm:t>
    </dgm:pt>
    <dgm:pt modelId="{8A09E5BD-7301-4BE0-9EA9-E47675AE72D5}">
      <dgm:prSet phldrT="[Текст]"/>
      <dgm:spPr/>
      <dgm:t>
        <a:bodyPr/>
        <a:lstStyle/>
        <a:p>
          <a:r>
            <a:rPr lang="ru-RU" dirty="0"/>
            <a:t>Являются обязательными для всех страховщиков – членов НСА</a:t>
          </a:r>
        </a:p>
      </dgm:t>
    </dgm:pt>
    <dgm:pt modelId="{F8859915-2034-43AB-AD1C-309A29E4A191}" type="parTrans" cxnId="{67B60DEE-CC59-4857-BF09-6F3C798BF4F6}">
      <dgm:prSet/>
      <dgm:spPr/>
      <dgm:t>
        <a:bodyPr/>
        <a:lstStyle/>
        <a:p>
          <a:endParaRPr lang="ru-RU"/>
        </a:p>
      </dgm:t>
    </dgm:pt>
    <dgm:pt modelId="{3D7C65BE-80B0-494F-B36C-9E2120DE8EDA}" type="sibTrans" cxnId="{67B60DEE-CC59-4857-BF09-6F3C798BF4F6}">
      <dgm:prSet/>
      <dgm:spPr/>
      <dgm:t>
        <a:bodyPr/>
        <a:lstStyle/>
        <a:p>
          <a:endParaRPr lang="ru-RU"/>
        </a:p>
      </dgm:t>
    </dgm:pt>
    <dgm:pt modelId="{A3CF5313-DFF6-4E61-B235-8F3CC4A3F0A6}">
      <dgm:prSet phldrT="[Текст]"/>
      <dgm:spPr/>
      <dgm:t>
        <a:bodyPr/>
        <a:lstStyle/>
        <a:p>
          <a:r>
            <a:rPr lang="ru-RU" dirty="0"/>
            <a:t>Единые стандарты заключения и урегулирования убытков</a:t>
          </a:r>
        </a:p>
      </dgm:t>
    </dgm:pt>
    <dgm:pt modelId="{840882A4-7622-4C9C-B18F-C9A3B8E80E11}" type="parTrans" cxnId="{678F1192-98E4-4A84-A9BE-1CEBCCD9E176}">
      <dgm:prSet/>
      <dgm:spPr/>
      <dgm:t>
        <a:bodyPr/>
        <a:lstStyle/>
        <a:p>
          <a:endParaRPr lang="ru-RU"/>
        </a:p>
      </dgm:t>
    </dgm:pt>
    <dgm:pt modelId="{FE212E96-375E-4567-8162-9A614BE0000A}" type="sibTrans" cxnId="{678F1192-98E4-4A84-A9BE-1CEBCCD9E176}">
      <dgm:prSet/>
      <dgm:spPr/>
      <dgm:t>
        <a:bodyPr/>
        <a:lstStyle/>
        <a:p>
          <a:endParaRPr lang="ru-RU"/>
        </a:p>
      </dgm:t>
    </dgm:pt>
    <dgm:pt modelId="{5CC39435-1D12-4F2E-A8A8-E63A18753B55}" type="pres">
      <dgm:prSet presAssocID="{94359345-812A-4FEC-AA53-D041FFF5C10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CC614-9582-4F17-90F5-656CEA631D16}" type="pres">
      <dgm:prSet presAssocID="{94359345-812A-4FEC-AA53-D041FFF5C107}" presName="arrow" presStyleLbl="bgShp" presStyleIdx="0" presStyleCnt="1"/>
      <dgm:spPr/>
    </dgm:pt>
    <dgm:pt modelId="{44482CF6-11A9-47BB-973C-B55A80C1785D}" type="pres">
      <dgm:prSet presAssocID="{94359345-812A-4FEC-AA53-D041FFF5C107}" presName="linearProcess" presStyleCnt="0"/>
      <dgm:spPr/>
    </dgm:pt>
    <dgm:pt modelId="{63B4B6E2-B42F-49A4-8C78-81995BB8AB3C}" type="pres">
      <dgm:prSet presAssocID="{A53365A2-890E-4447-AF4C-98C8F8DFFD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A105C-0432-42DA-9693-BD91D2384B9F}" type="pres">
      <dgm:prSet presAssocID="{ECAE9894-1C5D-45D9-B565-FB193C753333}" presName="sibTrans" presStyleCnt="0"/>
      <dgm:spPr/>
    </dgm:pt>
    <dgm:pt modelId="{89936F27-C6C3-4ACB-9EDB-1B5BEC6B8127}" type="pres">
      <dgm:prSet presAssocID="{8A09E5BD-7301-4BE0-9EA9-E47675AE72D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607F5-D7FB-4F51-A952-3F8CBA3D4F2E}" type="pres">
      <dgm:prSet presAssocID="{3D7C65BE-80B0-494F-B36C-9E2120DE8EDA}" presName="sibTrans" presStyleCnt="0"/>
      <dgm:spPr/>
    </dgm:pt>
    <dgm:pt modelId="{6855722A-399F-4A5A-B8F4-27BB9BAB7D98}" type="pres">
      <dgm:prSet presAssocID="{A3CF5313-DFF6-4E61-B235-8F3CC4A3F0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A55FD-15A5-46C0-941B-DD4E6DED160A}" type="presOf" srcId="{8A09E5BD-7301-4BE0-9EA9-E47675AE72D5}" destId="{89936F27-C6C3-4ACB-9EDB-1B5BEC6B8127}" srcOrd="0" destOrd="0" presId="urn:microsoft.com/office/officeart/2005/8/layout/hProcess9"/>
    <dgm:cxn modelId="{075FDBB6-366F-4F6D-B94E-B591D4A1F838}" type="presOf" srcId="{94359345-812A-4FEC-AA53-D041FFF5C107}" destId="{5CC39435-1D12-4F2E-A8A8-E63A18753B55}" srcOrd="0" destOrd="0" presId="urn:microsoft.com/office/officeart/2005/8/layout/hProcess9"/>
    <dgm:cxn modelId="{838E7513-880C-48B2-99FD-8AC655C6E439}" type="presOf" srcId="{A53365A2-890E-4447-AF4C-98C8F8DFFD00}" destId="{63B4B6E2-B42F-49A4-8C78-81995BB8AB3C}" srcOrd="0" destOrd="0" presId="urn:microsoft.com/office/officeart/2005/8/layout/hProcess9"/>
    <dgm:cxn modelId="{678F1192-98E4-4A84-A9BE-1CEBCCD9E176}" srcId="{94359345-812A-4FEC-AA53-D041FFF5C107}" destId="{A3CF5313-DFF6-4E61-B235-8F3CC4A3F0A6}" srcOrd="2" destOrd="0" parTransId="{840882A4-7622-4C9C-B18F-C9A3B8E80E11}" sibTransId="{FE212E96-375E-4567-8162-9A614BE0000A}"/>
    <dgm:cxn modelId="{BDB0D951-2E43-49CF-9A46-DCAF27C93F74}" type="presOf" srcId="{A3CF5313-DFF6-4E61-B235-8F3CC4A3F0A6}" destId="{6855722A-399F-4A5A-B8F4-27BB9BAB7D98}" srcOrd="0" destOrd="0" presId="urn:microsoft.com/office/officeart/2005/8/layout/hProcess9"/>
    <dgm:cxn modelId="{D3D34BB4-5CF8-4316-BCE8-5E0982B940F8}" srcId="{94359345-812A-4FEC-AA53-D041FFF5C107}" destId="{A53365A2-890E-4447-AF4C-98C8F8DFFD00}" srcOrd="0" destOrd="0" parTransId="{A34421C2-3559-48FD-AF98-B4B6029C898C}" sibTransId="{ECAE9894-1C5D-45D9-B565-FB193C753333}"/>
    <dgm:cxn modelId="{67B60DEE-CC59-4857-BF09-6F3C798BF4F6}" srcId="{94359345-812A-4FEC-AA53-D041FFF5C107}" destId="{8A09E5BD-7301-4BE0-9EA9-E47675AE72D5}" srcOrd="1" destOrd="0" parTransId="{F8859915-2034-43AB-AD1C-309A29E4A191}" sibTransId="{3D7C65BE-80B0-494F-B36C-9E2120DE8EDA}"/>
    <dgm:cxn modelId="{AEC1CBBE-8BAE-4A05-848D-DFC37C9EF53D}" type="presParOf" srcId="{5CC39435-1D12-4F2E-A8A8-E63A18753B55}" destId="{76CCC614-9582-4F17-90F5-656CEA631D16}" srcOrd="0" destOrd="0" presId="urn:microsoft.com/office/officeart/2005/8/layout/hProcess9"/>
    <dgm:cxn modelId="{02210DA7-428B-4355-8240-37A42F2F8DD2}" type="presParOf" srcId="{5CC39435-1D12-4F2E-A8A8-E63A18753B55}" destId="{44482CF6-11A9-47BB-973C-B55A80C1785D}" srcOrd="1" destOrd="0" presId="urn:microsoft.com/office/officeart/2005/8/layout/hProcess9"/>
    <dgm:cxn modelId="{628F8B82-3B31-413D-B7A6-239FD1F863A9}" type="presParOf" srcId="{44482CF6-11A9-47BB-973C-B55A80C1785D}" destId="{63B4B6E2-B42F-49A4-8C78-81995BB8AB3C}" srcOrd="0" destOrd="0" presId="urn:microsoft.com/office/officeart/2005/8/layout/hProcess9"/>
    <dgm:cxn modelId="{C8FBA61A-DDAE-44CF-89FB-EB6F1B9B84D3}" type="presParOf" srcId="{44482CF6-11A9-47BB-973C-B55A80C1785D}" destId="{A60A105C-0432-42DA-9693-BD91D2384B9F}" srcOrd="1" destOrd="0" presId="urn:microsoft.com/office/officeart/2005/8/layout/hProcess9"/>
    <dgm:cxn modelId="{4C3EA5DC-8716-4484-9578-15360AD49BA5}" type="presParOf" srcId="{44482CF6-11A9-47BB-973C-B55A80C1785D}" destId="{89936F27-C6C3-4ACB-9EDB-1B5BEC6B8127}" srcOrd="2" destOrd="0" presId="urn:microsoft.com/office/officeart/2005/8/layout/hProcess9"/>
    <dgm:cxn modelId="{E1892AFC-3B12-43F4-82A9-AEF9639A8F9F}" type="presParOf" srcId="{44482CF6-11A9-47BB-973C-B55A80C1785D}" destId="{DF0607F5-D7FB-4F51-A952-3F8CBA3D4F2E}" srcOrd="3" destOrd="0" presId="urn:microsoft.com/office/officeart/2005/8/layout/hProcess9"/>
    <dgm:cxn modelId="{3089F34E-00DA-4975-9A71-F51B3FA9634F}" type="presParOf" srcId="{44482CF6-11A9-47BB-973C-B55A80C1785D}" destId="{6855722A-399F-4A5A-B8F4-27BB9BAB7D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CC156-A5C8-4CB5-ABE6-C92097C08E0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99BE9-CA14-42C6-92B4-7AA3216E209B}">
      <dgm:prSet phldrT="[Текст]"/>
      <dgm:spPr/>
      <dgm:t>
        <a:bodyPr/>
        <a:lstStyle/>
        <a:p>
          <a:r>
            <a:rPr lang="ru-RU" dirty="0"/>
            <a:t>1.</a:t>
          </a:r>
        </a:p>
      </dgm:t>
    </dgm:pt>
    <dgm:pt modelId="{14CB19B8-DFAB-4B3F-8EBD-43445D3C6516}" type="parTrans" cxnId="{54A0D67E-D983-4697-8818-013624ACC8CC}">
      <dgm:prSet/>
      <dgm:spPr/>
      <dgm:t>
        <a:bodyPr/>
        <a:lstStyle/>
        <a:p>
          <a:endParaRPr lang="ru-RU"/>
        </a:p>
      </dgm:t>
    </dgm:pt>
    <dgm:pt modelId="{79A17FB4-DB1E-4F02-AA75-57DF0BFDB2F2}" type="sibTrans" cxnId="{54A0D67E-D983-4697-8818-013624ACC8CC}">
      <dgm:prSet/>
      <dgm:spPr/>
      <dgm:t>
        <a:bodyPr/>
        <a:lstStyle/>
        <a:p>
          <a:endParaRPr lang="ru-RU"/>
        </a:p>
      </dgm:t>
    </dgm:pt>
    <dgm:pt modelId="{E9E323F9-109F-4067-8563-9AD666C595E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/>
            <a:t>Используются только сорта / гибриды, внесенные в Государственный реестр селекционных достижений?</a:t>
          </a:r>
        </a:p>
      </dgm:t>
    </dgm:pt>
    <dgm:pt modelId="{3408C4EB-D4B2-436A-A02D-06E4C26DC34C}" type="parTrans" cxnId="{3134F78D-FC13-4BC8-B7AA-6BF373ED7D29}">
      <dgm:prSet/>
      <dgm:spPr/>
      <dgm:t>
        <a:bodyPr/>
        <a:lstStyle/>
        <a:p>
          <a:endParaRPr lang="ru-RU"/>
        </a:p>
      </dgm:t>
    </dgm:pt>
    <dgm:pt modelId="{DBEF9A3B-3F27-4F26-9429-652CB84D8BFE}" type="sibTrans" cxnId="{3134F78D-FC13-4BC8-B7AA-6BF373ED7D29}">
      <dgm:prSet/>
      <dgm:spPr/>
      <dgm:t>
        <a:bodyPr/>
        <a:lstStyle/>
        <a:p>
          <a:endParaRPr lang="ru-RU"/>
        </a:p>
      </dgm:t>
    </dgm:pt>
    <dgm:pt modelId="{305F8AE3-29D7-48C7-B0E8-52F517BED02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>
              <a:solidFill>
                <a:schemeClr val="bg1"/>
              </a:solidFill>
            </a:rPr>
            <a:t>Согласно 260-ФЗ  страхованию с господдержкой подлежат только сорта, внесенные в Госреестр. </a:t>
          </a:r>
        </a:p>
      </dgm:t>
    </dgm:pt>
    <dgm:pt modelId="{9F60DB70-E771-46DA-B7F7-F3696736C139}" type="parTrans" cxnId="{C948C223-7B88-4F6D-84C7-04E208C596A7}">
      <dgm:prSet/>
      <dgm:spPr/>
      <dgm:t>
        <a:bodyPr/>
        <a:lstStyle/>
        <a:p>
          <a:endParaRPr lang="ru-RU"/>
        </a:p>
      </dgm:t>
    </dgm:pt>
    <dgm:pt modelId="{679D6382-09D4-4C5A-862B-45DB08E6229B}" type="sibTrans" cxnId="{C948C223-7B88-4F6D-84C7-04E208C596A7}">
      <dgm:prSet/>
      <dgm:spPr/>
      <dgm:t>
        <a:bodyPr/>
        <a:lstStyle/>
        <a:p>
          <a:endParaRPr lang="ru-RU"/>
        </a:p>
      </dgm:t>
    </dgm:pt>
    <dgm:pt modelId="{7AC5FAF4-4AC0-4925-BCDB-030274FF0D77}">
      <dgm:prSet phldrT="[Текст]"/>
      <dgm:spPr/>
      <dgm:t>
        <a:bodyPr/>
        <a:lstStyle/>
        <a:p>
          <a:r>
            <a:rPr lang="ru-RU" dirty="0"/>
            <a:t>2. </a:t>
          </a:r>
        </a:p>
      </dgm:t>
    </dgm:pt>
    <dgm:pt modelId="{691D362A-BEDA-4E3E-ABB1-402F2B0B502E}" type="parTrans" cxnId="{577D5184-17EF-46DD-8311-058AAA8263B9}">
      <dgm:prSet/>
      <dgm:spPr/>
      <dgm:t>
        <a:bodyPr/>
        <a:lstStyle/>
        <a:p>
          <a:endParaRPr lang="ru-RU"/>
        </a:p>
      </dgm:t>
    </dgm:pt>
    <dgm:pt modelId="{633B667C-36A6-4DA7-95DB-1B02EB16C3AB}" type="sibTrans" cxnId="{577D5184-17EF-46DD-8311-058AAA8263B9}">
      <dgm:prSet/>
      <dgm:spPr/>
      <dgm:t>
        <a:bodyPr/>
        <a:lstStyle/>
        <a:p>
          <a:endParaRPr lang="ru-RU"/>
        </a:p>
      </dgm:t>
    </dgm:pt>
    <dgm:pt modelId="{F74C7B05-7281-4868-BFDB-D4A65F99FAF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/>
            <a:t>Используются только сорта / гибриды, допущенные к использованию (районированные) в регионе страхования</a:t>
          </a:r>
          <a:r>
            <a:rPr lang="ru-RU" sz="1800" dirty="0"/>
            <a:t>?</a:t>
          </a:r>
        </a:p>
      </dgm:t>
    </dgm:pt>
    <dgm:pt modelId="{71E7BD49-3EF8-4B12-859E-F26F191115FA}" type="parTrans" cxnId="{12AA08A0-5AE4-4360-A859-2A1920C42679}">
      <dgm:prSet/>
      <dgm:spPr/>
      <dgm:t>
        <a:bodyPr/>
        <a:lstStyle/>
        <a:p>
          <a:endParaRPr lang="ru-RU"/>
        </a:p>
      </dgm:t>
    </dgm:pt>
    <dgm:pt modelId="{CB3E5D0D-3F11-4BAF-8781-5FD84A258675}" type="sibTrans" cxnId="{12AA08A0-5AE4-4360-A859-2A1920C42679}">
      <dgm:prSet/>
      <dgm:spPr/>
      <dgm:t>
        <a:bodyPr/>
        <a:lstStyle/>
        <a:p>
          <a:endParaRPr lang="ru-RU"/>
        </a:p>
      </dgm:t>
    </dgm:pt>
    <dgm:pt modelId="{82ADD7E2-AD40-4790-B410-F92270855022}">
      <dgm:prSet phldrT="[Текст]"/>
      <dgm:spPr/>
      <dgm:t>
        <a:bodyPr/>
        <a:lstStyle/>
        <a:p>
          <a:r>
            <a:rPr lang="ru-RU" dirty="0"/>
            <a:t>3. </a:t>
          </a:r>
        </a:p>
      </dgm:t>
    </dgm:pt>
    <dgm:pt modelId="{2C35879E-C20F-43D2-826F-670058631870}" type="parTrans" cxnId="{3F226C76-61C9-4C4E-A603-DE3256911964}">
      <dgm:prSet/>
      <dgm:spPr/>
      <dgm:t>
        <a:bodyPr/>
        <a:lstStyle/>
        <a:p>
          <a:endParaRPr lang="ru-RU"/>
        </a:p>
      </dgm:t>
    </dgm:pt>
    <dgm:pt modelId="{B3B06154-DEBD-4C98-8FCF-7BC0F2A68653}" type="sibTrans" cxnId="{3F226C76-61C9-4C4E-A603-DE3256911964}">
      <dgm:prSet/>
      <dgm:spPr/>
      <dgm:t>
        <a:bodyPr/>
        <a:lstStyle/>
        <a:p>
          <a:endParaRPr lang="ru-RU"/>
        </a:p>
      </dgm:t>
    </dgm:pt>
    <dgm:pt modelId="{22214534-8678-459E-92AA-8F6B653ACB3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/>
            <a:t>Имеются документы, подтверждающие право пользования всей площадью с/х угодий?</a:t>
          </a:r>
        </a:p>
      </dgm:t>
    </dgm:pt>
    <dgm:pt modelId="{193E0BCB-5522-4D57-AEE0-E232BB32BA2B}" type="parTrans" cxnId="{275B6F8D-625B-4FE4-9E7D-7F226E686FA5}">
      <dgm:prSet/>
      <dgm:spPr/>
      <dgm:t>
        <a:bodyPr/>
        <a:lstStyle/>
        <a:p>
          <a:endParaRPr lang="ru-RU"/>
        </a:p>
      </dgm:t>
    </dgm:pt>
    <dgm:pt modelId="{8D57659F-F4CD-42DB-BAA6-6587BC2C9AD2}" type="sibTrans" cxnId="{275B6F8D-625B-4FE4-9E7D-7F226E686FA5}">
      <dgm:prSet/>
      <dgm:spPr/>
      <dgm:t>
        <a:bodyPr/>
        <a:lstStyle/>
        <a:p>
          <a:endParaRPr lang="ru-RU"/>
        </a:p>
      </dgm:t>
    </dgm:pt>
    <dgm:pt modelId="{9228E09F-FA20-4141-831F-605C8CDA4EE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>
              <a:solidFill>
                <a:schemeClr val="bg1"/>
              </a:solidFill>
            </a:rPr>
            <a:t>Аграрию необходимо иметь документы на всю посевную площадь (собственность/аренда на весь срок выращивания) </a:t>
          </a:r>
        </a:p>
      </dgm:t>
    </dgm:pt>
    <dgm:pt modelId="{094F1C5C-C6E5-4149-BEE9-781FEEDB4F5D}" type="parTrans" cxnId="{D68253FE-4D67-4285-85A4-74D30D3D5743}">
      <dgm:prSet/>
      <dgm:spPr/>
      <dgm:t>
        <a:bodyPr/>
        <a:lstStyle/>
        <a:p>
          <a:endParaRPr lang="ru-RU"/>
        </a:p>
      </dgm:t>
    </dgm:pt>
    <dgm:pt modelId="{18D43E07-D4DF-4A56-B977-36913211A62D}" type="sibTrans" cxnId="{D68253FE-4D67-4285-85A4-74D30D3D5743}">
      <dgm:prSet/>
      <dgm:spPr/>
      <dgm:t>
        <a:bodyPr/>
        <a:lstStyle/>
        <a:p>
          <a:endParaRPr lang="ru-RU"/>
        </a:p>
      </dgm:t>
    </dgm:pt>
    <dgm:pt modelId="{4E867A6B-BE73-4443-B5CC-D9C80D7C381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>
              <a:solidFill>
                <a:schemeClr val="bg1"/>
              </a:solidFill>
            </a:rPr>
            <a:t>Использование нерайонированных сортов допускается  260-ФЗ. Однако их использование имеет существенное значение при определении степени  риска.</a:t>
          </a:r>
        </a:p>
      </dgm:t>
    </dgm:pt>
    <dgm:pt modelId="{2326E592-101E-440C-812C-6A101109B496}" type="sibTrans" cxnId="{1EFAB2A2-E250-4F44-A481-C575623F5682}">
      <dgm:prSet/>
      <dgm:spPr/>
      <dgm:t>
        <a:bodyPr/>
        <a:lstStyle/>
        <a:p>
          <a:endParaRPr lang="ru-RU"/>
        </a:p>
      </dgm:t>
    </dgm:pt>
    <dgm:pt modelId="{EE68ACD9-E4E9-43B6-A280-24FEFAFA459D}" type="parTrans" cxnId="{1EFAB2A2-E250-4F44-A481-C575623F5682}">
      <dgm:prSet/>
      <dgm:spPr/>
      <dgm:t>
        <a:bodyPr/>
        <a:lstStyle/>
        <a:p>
          <a:endParaRPr lang="ru-RU"/>
        </a:p>
      </dgm:t>
    </dgm:pt>
    <dgm:pt modelId="{DAD7D95D-3160-41D1-A98B-C890C8C8F9E6}" type="pres">
      <dgm:prSet presAssocID="{9ADCC156-A5C8-4CB5-ABE6-C92097C08E0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D9FFA9-7529-4C72-87CD-EFD31C0721E9}" type="pres">
      <dgm:prSet presAssocID="{FB399BE9-CA14-42C6-92B4-7AA3216E209B}" presName="composite" presStyleCnt="0"/>
      <dgm:spPr/>
    </dgm:pt>
    <dgm:pt modelId="{C76BF960-B8F3-4DF9-82F3-12852172B3A1}" type="pres">
      <dgm:prSet presAssocID="{FB399BE9-CA14-42C6-92B4-7AA3216E209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DB38-D017-4C51-95B8-8BA5ED5D27EA}" type="pres">
      <dgm:prSet presAssocID="{FB399BE9-CA14-42C6-92B4-7AA3216E209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5B90-16FA-4711-92A2-C0A3ED6CA7B2}" type="pres">
      <dgm:prSet presAssocID="{FB399BE9-CA14-42C6-92B4-7AA3216E209B}" presName="Accent" presStyleLbl="parChTrans1D1" presStyleIdx="0" presStyleCnt="3"/>
      <dgm:spPr/>
    </dgm:pt>
    <dgm:pt modelId="{C18DEC5D-5D17-4832-B99F-7B0E0CB2FDD9}" type="pres">
      <dgm:prSet presAssocID="{FB399BE9-CA14-42C6-92B4-7AA3216E209B}" presName="Child" presStyleLbl="revTx" presStyleIdx="1" presStyleCnt="6" custScaleY="122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A1DC4-738F-4037-B8F0-DBC6D2920C51}" type="pres">
      <dgm:prSet presAssocID="{79A17FB4-DB1E-4F02-AA75-57DF0BFDB2F2}" presName="sibTrans" presStyleCnt="0"/>
      <dgm:spPr/>
    </dgm:pt>
    <dgm:pt modelId="{A264A70C-A43A-418A-B434-7834831B727A}" type="pres">
      <dgm:prSet presAssocID="{7AC5FAF4-4AC0-4925-BCDB-030274FF0D77}" presName="composite" presStyleCnt="0"/>
      <dgm:spPr/>
    </dgm:pt>
    <dgm:pt modelId="{6329334A-72A6-4109-B7E5-92CBAE4852C0}" type="pres">
      <dgm:prSet presAssocID="{7AC5FAF4-4AC0-4925-BCDB-030274FF0D77}" presName="FirstChild" presStyleLbl="revTx" presStyleIdx="2" presStyleCnt="6" custScaleY="130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12F1-6E98-43A4-8CC2-53E05459B4BB}" type="pres">
      <dgm:prSet presAssocID="{7AC5FAF4-4AC0-4925-BCDB-030274FF0D7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95BE5-A3B5-451E-84BA-126B94D1E41C}" type="pres">
      <dgm:prSet presAssocID="{7AC5FAF4-4AC0-4925-BCDB-030274FF0D77}" presName="Accent" presStyleLbl="parChTrans1D1" presStyleIdx="1" presStyleCnt="3"/>
      <dgm:spPr/>
    </dgm:pt>
    <dgm:pt modelId="{6A66C11E-09F7-4842-8870-FD37134F2D53}" type="pres">
      <dgm:prSet presAssocID="{7AC5FAF4-4AC0-4925-BCDB-030274FF0D77}" presName="Child" presStyleLbl="revTx" presStyleIdx="3" presStyleCnt="6" custScaleY="139336" custLinFactNeighborY="67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70D73-A253-4DA0-B5C8-2F806D524F37}" type="pres">
      <dgm:prSet presAssocID="{633B667C-36A6-4DA7-95DB-1B02EB16C3AB}" presName="sibTrans" presStyleCnt="0"/>
      <dgm:spPr/>
    </dgm:pt>
    <dgm:pt modelId="{508DC556-F806-414E-935C-B8FF0E905C0A}" type="pres">
      <dgm:prSet presAssocID="{82ADD7E2-AD40-4790-B410-F92270855022}" presName="composite" presStyleCnt="0"/>
      <dgm:spPr/>
    </dgm:pt>
    <dgm:pt modelId="{D057CADB-2201-4155-A9FD-CA3D14AEC9E9}" type="pres">
      <dgm:prSet presAssocID="{82ADD7E2-AD40-4790-B410-F92270855022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10C96-8BD3-4C38-A46F-E661B1724752}" type="pres">
      <dgm:prSet presAssocID="{82ADD7E2-AD40-4790-B410-F92270855022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E007C-A93C-4ED8-9C72-6D78518A34F3}" type="pres">
      <dgm:prSet presAssocID="{82ADD7E2-AD40-4790-B410-F92270855022}" presName="Accent" presStyleLbl="parChTrans1D1" presStyleIdx="2" presStyleCnt="3"/>
      <dgm:spPr/>
    </dgm:pt>
    <dgm:pt modelId="{34BB9207-9E74-45C5-BC08-C51DCC184D06}" type="pres">
      <dgm:prSet presAssocID="{82ADD7E2-AD40-4790-B410-F9227085502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8C223-7B88-4F6D-84C7-04E208C596A7}" srcId="{FB399BE9-CA14-42C6-92B4-7AA3216E209B}" destId="{305F8AE3-29D7-48C7-B0E8-52F517BED02E}" srcOrd="1" destOrd="0" parTransId="{9F60DB70-E771-46DA-B7F7-F3696736C139}" sibTransId="{679D6382-09D4-4C5A-862B-45DB08E6229B}"/>
    <dgm:cxn modelId="{1EFAB2A2-E250-4F44-A481-C575623F5682}" srcId="{7AC5FAF4-4AC0-4925-BCDB-030274FF0D77}" destId="{4E867A6B-BE73-4443-B5CC-D9C80D7C3817}" srcOrd="1" destOrd="0" parTransId="{EE68ACD9-E4E9-43B6-A280-24FEFAFA459D}" sibTransId="{2326E592-101E-440C-812C-6A101109B496}"/>
    <dgm:cxn modelId="{3F226C76-61C9-4C4E-A603-DE3256911964}" srcId="{9ADCC156-A5C8-4CB5-ABE6-C92097C08E03}" destId="{82ADD7E2-AD40-4790-B410-F92270855022}" srcOrd="2" destOrd="0" parTransId="{2C35879E-C20F-43D2-826F-670058631870}" sibTransId="{B3B06154-DEBD-4C98-8FCF-7BC0F2A68653}"/>
    <dgm:cxn modelId="{54A0D67E-D983-4697-8818-013624ACC8CC}" srcId="{9ADCC156-A5C8-4CB5-ABE6-C92097C08E03}" destId="{FB399BE9-CA14-42C6-92B4-7AA3216E209B}" srcOrd="0" destOrd="0" parTransId="{14CB19B8-DFAB-4B3F-8EBD-43445D3C6516}" sibTransId="{79A17FB4-DB1E-4F02-AA75-57DF0BFDB2F2}"/>
    <dgm:cxn modelId="{8CBAEC29-29E0-4FAE-87CF-6ADBC20867D3}" type="presOf" srcId="{9ADCC156-A5C8-4CB5-ABE6-C92097C08E03}" destId="{DAD7D95D-3160-41D1-A98B-C890C8C8F9E6}" srcOrd="0" destOrd="0" presId="urn:microsoft.com/office/officeart/2011/layout/TabList"/>
    <dgm:cxn modelId="{974262CD-9AC7-46CE-A0C7-E937B666B26F}" type="presOf" srcId="{9228E09F-FA20-4141-831F-605C8CDA4EE7}" destId="{34BB9207-9E74-45C5-BC08-C51DCC184D06}" srcOrd="0" destOrd="0" presId="urn:microsoft.com/office/officeart/2011/layout/TabList"/>
    <dgm:cxn modelId="{686A2E7D-77EA-45F3-9D44-79605A728921}" type="presOf" srcId="{E9E323F9-109F-4067-8563-9AD666C595E7}" destId="{C76BF960-B8F3-4DF9-82F3-12852172B3A1}" srcOrd="0" destOrd="0" presId="urn:microsoft.com/office/officeart/2011/layout/TabList"/>
    <dgm:cxn modelId="{275B6F8D-625B-4FE4-9E7D-7F226E686FA5}" srcId="{82ADD7E2-AD40-4790-B410-F92270855022}" destId="{22214534-8678-459E-92AA-8F6B653ACB3E}" srcOrd="0" destOrd="0" parTransId="{193E0BCB-5522-4D57-AEE0-E232BB32BA2B}" sibTransId="{8D57659F-F4CD-42DB-BAA6-6587BC2C9AD2}"/>
    <dgm:cxn modelId="{D68253FE-4D67-4285-85A4-74D30D3D5743}" srcId="{82ADD7E2-AD40-4790-B410-F92270855022}" destId="{9228E09F-FA20-4141-831F-605C8CDA4EE7}" srcOrd="1" destOrd="0" parTransId="{094F1C5C-C6E5-4149-BEE9-781FEEDB4F5D}" sibTransId="{18D43E07-D4DF-4A56-B977-36913211A62D}"/>
    <dgm:cxn modelId="{4CEE6689-0505-4651-B133-BD9A7A44032A}" type="presOf" srcId="{22214534-8678-459E-92AA-8F6B653ACB3E}" destId="{D057CADB-2201-4155-A9FD-CA3D14AEC9E9}" srcOrd="0" destOrd="0" presId="urn:microsoft.com/office/officeart/2011/layout/TabList"/>
    <dgm:cxn modelId="{3134F78D-FC13-4BC8-B7AA-6BF373ED7D29}" srcId="{FB399BE9-CA14-42C6-92B4-7AA3216E209B}" destId="{E9E323F9-109F-4067-8563-9AD666C595E7}" srcOrd="0" destOrd="0" parTransId="{3408C4EB-D4B2-436A-A02D-06E4C26DC34C}" sibTransId="{DBEF9A3B-3F27-4F26-9429-652CB84D8BFE}"/>
    <dgm:cxn modelId="{39772703-C424-46BA-BE66-1D068BC5AF9F}" type="presOf" srcId="{7AC5FAF4-4AC0-4925-BCDB-030274FF0D77}" destId="{1B8012F1-6E98-43A4-8CC2-53E05459B4BB}" srcOrd="0" destOrd="0" presId="urn:microsoft.com/office/officeart/2011/layout/TabList"/>
    <dgm:cxn modelId="{5D185D86-6AF4-4A91-B540-50DA081CF767}" type="presOf" srcId="{305F8AE3-29D7-48C7-B0E8-52F517BED02E}" destId="{C18DEC5D-5D17-4832-B99F-7B0E0CB2FDD9}" srcOrd="0" destOrd="0" presId="urn:microsoft.com/office/officeart/2011/layout/TabList"/>
    <dgm:cxn modelId="{DABFBA08-240D-4F48-8CF2-3FC2E6DCF4AF}" type="presOf" srcId="{82ADD7E2-AD40-4790-B410-F92270855022}" destId="{E9510C96-8BD3-4C38-A46F-E661B1724752}" srcOrd="0" destOrd="0" presId="urn:microsoft.com/office/officeart/2011/layout/TabList"/>
    <dgm:cxn modelId="{577D5184-17EF-46DD-8311-058AAA8263B9}" srcId="{9ADCC156-A5C8-4CB5-ABE6-C92097C08E03}" destId="{7AC5FAF4-4AC0-4925-BCDB-030274FF0D77}" srcOrd="1" destOrd="0" parTransId="{691D362A-BEDA-4E3E-ABB1-402F2B0B502E}" sibTransId="{633B667C-36A6-4DA7-95DB-1B02EB16C3AB}"/>
    <dgm:cxn modelId="{48F58B4F-29EB-4137-8583-A73CE07F89CA}" type="presOf" srcId="{4E867A6B-BE73-4443-B5CC-D9C80D7C3817}" destId="{6A66C11E-09F7-4842-8870-FD37134F2D53}" srcOrd="0" destOrd="0" presId="urn:microsoft.com/office/officeart/2011/layout/TabList"/>
    <dgm:cxn modelId="{12AA08A0-5AE4-4360-A859-2A1920C42679}" srcId="{7AC5FAF4-4AC0-4925-BCDB-030274FF0D77}" destId="{F74C7B05-7281-4868-BFDB-D4A65F99FAFE}" srcOrd="0" destOrd="0" parTransId="{71E7BD49-3EF8-4B12-859E-F26F191115FA}" sibTransId="{CB3E5D0D-3F11-4BAF-8781-5FD84A258675}"/>
    <dgm:cxn modelId="{396CC6CB-9D90-46D6-A186-DE713667E405}" type="presOf" srcId="{FB399BE9-CA14-42C6-92B4-7AA3216E209B}" destId="{EAADDB38-D017-4C51-95B8-8BA5ED5D27EA}" srcOrd="0" destOrd="0" presId="urn:microsoft.com/office/officeart/2011/layout/TabList"/>
    <dgm:cxn modelId="{9F430E29-F9C1-46AC-ADB8-31FF642ED53C}" type="presOf" srcId="{F74C7B05-7281-4868-BFDB-D4A65F99FAFE}" destId="{6329334A-72A6-4109-B7E5-92CBAE4852C0}" srcOrd="0" destOrd="0" presId="urn:microsoft.com/office/officeart/2011/layout/TabList"/>
    <dgm:cxn modelId="{2842A8B6-AF5B-43CD-BC44-6448C52E0BC9}" type="presParOf" srcId="{DAD7D95D-3160-41D1-A98B-C890C8C8F9E6}" destId="{DCD9FFA9-7529-4C72-87CD-EFD31C0721E9}" srcOrd="0" destOrd="0" presId="urn:microsoft.com/office/officeart/2011/layout/TabList"/>
    <dgm:cxn modelId="{DC35C2F5-434D-4D35-84A9-7E356A6FD9C3}" type="presParOf" srcId="{DCD9FFA9-7529-4C72-87CD-EFD31C0721E9}" destId="{C76BF960-B8F3-4DF9-82F3-12852172B3A1}" srcOrd="0" destOrd="0" presId="urn:microsoft.com/office/officeart/2011/layout/TabList"/>
    <dgm:cxn modelId="{49D67DE1-67BF-4A66-BAA1-248A3811D07A}" type="presParOf" srcId="{DCD9FFA9-7529-4C72-87CD-EFD31C0721E9}" destId="{EAADDB38-D017-4C51-95B8-8BA5ED5D27EA}" srcOrd="1" destOrd="0" presId="urn:microsoft.com/office/officeart/2011/layout/TabList"/>
    <dgm:cxn modelId="{0B4AAD97-87AE-49EC-B725-FEBB40F13213}" type="presParOf" srcId="{DCD9FFA9-7529-4C72-87CD-EFD31C0721E9}" destId="{ACA55B90-16FA-4711-92A2-C0A3ED6CA7B2}" srcOrd="2" destOrd="0" presId="urn:microsoft.com/office/officeart/2011/layout/TabList"/>
    <dgm:cxn modelId="{2D115F72-4E0C-4ECB-A0C9-22039F6B815C}" type="presParOf" srcId="{DAD7D95D-3160-41D1-A98B-C890C8C8F9E6}" destId="{C18DEC5D-5D17-4832-B99F-7B0E0CB2FDD9}" srcOrd="1" destOrd="0" presId="urn:microsoft.com/office/officeart/2011/layout/TabList"/>
    <dgm:cxn modelId="{7920F4EE-6F24-4EE5-B5FF-3751ACDEDFE5}" type="presParOf" srcId="{DAD7D95D-3160-41D1-A98B-C890C8C8F9E6}" destId="{322A1DC4-738F-4037-B8F0-DBC6D2920C51}" srcOrd="2" destOrd="0" presId="urn:microsoft.com/office/officeart/2011/layout/TabList"/>
    <dgm:cxn modelId="{813DF57B-7193-4204-BC7C-5D8F855A1EEE}" type="presParOf" srcId="{DAD7D95D-3160-41D1-A98B-C890C8C8F9E6}" destId="{A264A70C-A43A-418A-B434-7834831B727A}" srcOrd="3" destOrd="0" presId="urn:microsoft.com/office/officeart/2011/layout/TabList"/>
    <dgm:cxn modelId="{F5168428-0E41-420A-B985-A48241CB1F3D}" type="presParOf" srcId="{A264A70C-A43A-418A-B434-7834831B727A}" destId="{6329334A-72A6-4109-B7E5-92CBAE4852C0}" srcOrd="0" destOrd="0" presId="urn:microsoft.com/office/officeart/2011/layout/TabList"/>
    <dgm:cxn modelId="{FB3B3959-731F-4562-A129-4E21D6D63F95}" type="presParOf" srcId="{A264A70C-A43A-418A-B434-7834831B727A}" destId="{1B8012F1-6E98-43A4-8CC2-53E05459B4BB}" srcOrd="1" destOrd="0" presId="urn:microsoft.com/office/officeart/2011/layout/TabList"/>
    <dgm:cxn modelId="{1DA41C57-9878-4820-88FD-171C6B57B7CC}" type="presParOf" srcId="{A264A70C-A43A-418A-B434-7834831B727A}" destId="{DED95BE5-A3B5-451E-84BA-126B94D1E41C}" srcOrd="2" destOrd="0" presId="urn:microsoft.com/office/officeart/2011/layout/TabList"/>
    <dgm:cxn modelId="{DDC3613D-8B8D-4A77-AB6E-BDBA0F28238E}" type="presParOf" srcId="{DAD7D95D-3160-41D1-A98B-C890C8C8F9E6}" destId="{6A66C11E-09F7-4842-8870-FD37134F2D53}" srcOrd="4" destOrd="0" presId="urn:microsoft.com/office/officeart/2011/layout/TabList"/>
    <dgm:cxn modelId="{129835E1-50B0-4665-91EE-CF8A79203850}" type="presParOf" srcId="{DAD7D95D-3160-41D1-A98B-C890C8C8F9E6}" destId="{31470D73-A253-4DA0-B5C8-2F806D524F37}" srcOrd="5" destOrd="0" presId="urn:microsoft.com/office/officeart/2011/layout/TabList"/>
    <dgm:cxn modelId="{3A780BEE-0940-4637-83F0-BD0944E6C748}" type="presParOf" srcId="{DAD7D95D-3160-41D1-A98B-C890C8C8F9E6}" destId="{508DC556-F806-414E-935C-B8FF0E905C0A}" srcOrd="6" destOrd="0" presId="urn:microsoft.com/office/officeart/2011/layout/TabList"/>
    <dgm:cxn modelId="{B59676A8-4247-4845-AF66-2226699A96F2}" type="presParOf" srcId="{508DC556-F806-414E-935C-B8FF0E905C0A}" destId="{D057CADB-2201-4155-A9FD-CA3D14AEC9E9}" srcOrd="0" destOrd="0" presId="urn:microsoft.com/office/officeart/2011/layout/TabList"/>
    <dgm:cxn modelId="{8129C405-3664-4426-B41A-1C4CD33D44A1}" type="presParOf" srcId="{508DC556-F806-414E-935C-B8FF0E905C0A}" destId="{E9510C96-8BD3-4C38-A46F-E661B1724752}" srcOrd="1" destOrd="0" presId="urn:microsoft.com/office/officeart/2011/layout/TabList"/>
    <dgm:cxn modelId="{5F64C7FA-6083-4670-A045-F23B1B3357D4}" type="presParOf" srcId="{508DC556-F806-414E-935C-B8FF0E905C0A}" destId="{563E007C-A93C-4ED8-9C72-6D78518A34F3}" srcOrd="2" destOrd="0" presId="urn:microsoft.com/office/officeart/2011/layout/TabList"/>
    <dgm:cxn modelId="{02741B99-51AA-40E5-A96D-ADC35E402774}" type="presParOf" srcId="{DAD7D95D-3160-41D1-A98B-C890C8C8F9E6}" destId="{34BB9207-9E74-45C5-BC08-C51DCC184D0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CC156-A5C8-4CB5-ABE6-C92097C08E0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99BE9-CA14-42C6-92B4-7AA3216E209B}">
      <dgm:prSet phldrT="[Текст]"/>
      <dgm:spPr/>
      <dgm:t>
        <a:bodyPr/>
        <a:lstStyle/>
        <a:p>
          <a:r>
            <a:rPr lang="ru-RU" dirty="0"/>
            <a:t>4.</a:t>
          </a:r>
        </a:p>
      </dgm:t>
    </dgm:pt>
    <dgm:pt modelId="{14CB19B8-DFAB-4B3F-8EBD-43445D3C6516}" type="parTrans" cxnId="{54A0D67E-D983-4697-8818-013624ACC8CC}">
      <dgm:prSet/>
      <dgm:spPr/>
      <dgm:t>
        <a:bodyPr/>
        <a:lstStyle/>
        <a:p>
          <a:endParaRPr lang="ru-RU"/>
        </a:p>
      </dgm:t>
    </dgm:pt>
    <dgm:pt modelId="{79A17FB4-DB1E-4F02-AA75-57DF0BFDB2F2}" type="sibTrans" cxnId="{54A0D67E-D983-4697-8818-013624ACC8CC}">
      <dgm:prSet/>
      <dgm:spPr/>
      <dgm:t>
        <a:bodyPr/>
        <a:lstStyle/>
        <a:p>
          <a:endParaRPr lang="ru-RU"/>
        </a:p>
      </dgm:t>
    </dgm:pt>
    <dgm:pt modelId="{E9E323F9-109F-4067-8563-9AD666C595E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/>
            <a:t>Определение средней урожайности с/х культур </a:t>
          </a:r>
        </a:p>
      </dgm:t>
    </dgm:pt>
    <dgm:pt modelId="{3408C4EB-D4B2-436A-A02D-06E4C26DC34C}" type="parTrans" cxnId="{3134F78D-FC13-4BC8-B7AA-6BF373ED7D29}">
      <dgm:prSet/>
      <dgm:spPr/>
      <dgm:t>
        <a:bodyPr/>
        <a:lstStyle/>
        <a:p>
          <a:endParaRPr lang="ru-RU"/>
        </a:p>
      </dgm:t>
    </dgm:pt>
    <dgm:pt modelId="{DBEF9A3B-3F27-4F26-9429-652CB84D8BFE}" type="sibTrans" cxnId="{3134F78D-FC13-4BC8-B7AA-6BF373ED7D29}">
      <dgm:prSet/>
      <dgm:spPr/>
      <dgm:t>
        <a:bodyPr/>
        <a:lstStyle/>
        <a:p>
          <a:endParaRPr lang="ru-RU"/>
        </a:p>
      </dgm:t>
    </dgm:pt>
    <dgm:pt modelId="{305F8AE3-29D7-48C7-B0E8-52F517BED02E}">
      <dgm:prSet phldrT="[Текст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>
            <a:spcAft>
              <a:spcPts val="600"/>
            </a:spcAft>
          </a:pPr>
          <a:r>
            <a:rPr lang="ru-RU" sz="1800" dirty="0">
              <a:solidFill>
                <a:schemeClr val="bg1"/>
              </a:solidFill>
            </a:rPr>
            <a:t>Средняя урожайность определяется согласно методикам, утверждаемым приказом МСХ России.</a:t>
          </a:r>
        </a:p>
      </dgm:t>
    </dgm:pt>
    <dgm:pt modelId="{9F60DB70-E771-46DA-B7F7-F3696736C139}" type="parTrans" cxnId="{C948C223-7B88-4F6D-84C7-04E208C596A7}">
      <dgm:prSet/>
      <dgm:spPr/>
      <dgm:t>
        <a:bodyPr/>
        <a:lstStyle/>
        <a:p>
          <a:endParaRPr lang="ru-RU"/>
        </a:p>
      </dgm:t>
    </dgm:pt>
    <dgm:pt modelId="{679D6382-09D4-4C5A-862B-45DB08E6229B}" type="sibTrans" cxnId="{C948C223-7B88-4F6D-84C7-04E208C596A7}">
      <dgm:prSet/>
      <dgm:spPr/>
      <dgm:t>
        <a:bodyPr/>
        <a:lstStyle/>
        <a:p>
          <a:endParaRPr lang="ru-RU"/>
        </a:p>
      </dgm:t>
    </dgm:pt>
    <dgm:pt modelId="{AE77A8B1-AD8A-45D0-BC1D-EE1F647A65F6}">
      <dgm:prSet phldrT="[Текст]" custT="1"/>
      <dgm:spPr/>
      <dgm:t>
        <a:bodyPr/>
        <a:lstStyle/>
        <a:p>
          <a:pPr>
            <a:spcAft>
              <a:spcPts val="600"/>
            </a:spcAft>
          </a:pPr>
          <a:endParaRPr lang="ru-RU" sz="1800" dirty="0">
            <a:solidFill>
              <a:schemeClr val="bg1"/>
            </a:solidFill>
          </a:endParaRPr>
        </a:p>
      </dgm:t>
    </dgm:pt>
    <dgm:pt modelId="{A7571045-3563-455B-9DE3-E92D9D13B430}" type="parTrans" cxnId="{FF4A61BE-AFBE-4654-BADF-24071ED10BD4}">
      <dgm:prSet/>
      <dgm:spPr/>
      <dgm:t>
        <a:bodyPr/>
        <a:lstStyle/>
        <a:p>
          <a:endParaRPr lang="ru-RU"/>
        </a:p>
      </dgm:t>
    </dgm:pt>
    <dgm:pt modelId="{DA45C6F8-FF20-4FF6-92EB-15029C03E908}" type="sibTrans" cxnId="{FF4A61BE-AFBE-4654-BADF-24071ED10BD4}">
      <dgm:prSet/>
      <dgm:spPr/>
      <dgm:t>
        <a:bodyPr/>
        <a:lstStyle/>
        <a:p>
          <a:endParaRPr lang="ru-RU"/>
        </a:p>
      </dgm:t>
    </dgm:pt>
    <dgm:pt modelId="{28DC607C-CD8C-4FF0-9991-E4F795F42661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>
              <a:solidFill>
                <a:schemeClr val="bg1"/>
              </a:solidFill>
            </a:rPr>
            <a:t>Определяется как средняя урожайность, сложившаяся за 5 лет, предшествующих году заключения договора. </a:t>
          </a:r>
        </a:p>
        <a:p>
          <a:pPr>
            <a:spcAft>
              <a:spcPts val="600"/>
            </a:spcAft>
          </a:pPr>
          <a:r>
            <a:rPr lang="ru-RU" sz="1800" dirty="0">
              <a:solidFill>
                <a:schemeClr val="bg1"/>
              </a:solidFill>
            </a:rPr>
            <a:t>В случае, если аграрием данная культура не возделывалась, то для расчета принимаются данные по району/региону. </a:t>
          </a:r>
          <a:br>
            <a:rPr lang="ru-RU" sz="1800" dirty="0">
              <a:solidFill>
                <a:schemeClr val="bg1"/>
              </a:solidFill>
            </a:rPr>
          </a:br>
          <a:endParaRPr lang="ru-RU" sz="1800" dirty="0">
            <a:solidFill>
              <a:schemeClr val="bg1"/>
            </a:solidFill>
          </a:endParaRPr>
        </a:p>
      </dgm:t>
    </dgm:pt>
    <dgm:pt modelId="{44B92921-C751-46B3-8D66-A94E5984D87A}" type="parTrans" cxnId="{A5007A7A-ABF8-4670-A3CC-799B20195AFE}">
      <dgm:prSet/>
      <dgm:spPr/>
      <dgm:t>
        <a:bodyPr/>
        <a:lstStyle/>
        <a:p>
          <a:endParaRPr lang="ru-RU"/>
        </a:p>
      </dgm:t>
    </dgm:pt>
    <dgm:pt modelId="{47D4CC92-AA43-473A-A06B-5BDFA12FDEA2}" type="sibTrans" cxnId="{A5007A7A-ABF8-4670-A3CC-799B20195AFE}">
      <dgm:prSet/>
      <dgm:spPr/>
      <dgm:t>
        <a:bodyPr/>
        <a:lstStyle/>
        <a:p>
          <a:endParaRPr lang="ru-RU"/>
        </a:p>
      </dgm:t>
    </dgm:pt>
    <dgm:pt modelId="{4B7955DD-9455-4525-8FDB-949F2F92A0C8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b="1" u="sng" dirty="0">
              <a:solidFill>
                <a:schemeClr val="accent2">
                  <a:lumMod val="40000"/>
                  <a:lumOff val="60000"/>
                </a:schemeClr>
              </a:solidFill>
            </a:rPr>
            <a:t>Частые ошибки</a:t>
          </a:r>
          <a:endParaRPr lang="ru-RU" sz="1800" b="1" dirty="0">
            <a:solidFill>
              <a:schemeClr val="accent2">
                <a:lumMod val="40000"/>
                <a:lumOff val="60000"/>
              </a:schemeClr>
            </a:solidFill>
          </a:endParaRPr>
        </a:p>
        <a:p>
          <a:pPr>
            <a:spcAft>
              <a:spcPts val="600"/>
            </a:spcAft>
          </a:pPr>
          <a:r>
            <a:rPr lang="ru-RU" sz="1800" dirty="0">
              <a:solidFill>
                <a:schemeClr val="bg1"/>
              </a:solidFill>
            </a:rPr>
            <a:t>В заявлении указывается средний сбор с 1 га согласно гр.8 29-СХ/2-фермер, который рассчитывается с уборочной площади.</a:t>
          </a:r>
        </a:p>
        <a:p>
          <a:pPr>
            <a:spcAft>
              <a:spcPts val="600"/>
            </a:spcAft>
          </a:pPr>
          <a:r>
            <a:rPr lang="ru-RU" sz="1800" dirty="0">
              <a:solidFill>
                <a:schemeClr val="bg1"/>
              </a:solidFill>
            </a:rPr>
            <a:t>При обращении в Росстат данные об урожайности предоставляются либо с уборочной площади либо с уточненной (например, при страховании  озимых не учитываются площади, погибшие в зимний период). </a:t>
          </a:r>
        </a:p>
      </dgm:t>
    </dgm:pt>
    <dgm:pt modelId="{7CAA9212-C7B7-46AC-98C0-322CA0D62B40}" type="parTrans" cxnId="{FE72C630-9B8B-4B57-A783-BCB973022B61}">
      <dgm:prSet/>
      <dgm:spPr/>
      <dgm:t>
        <a:bodyPr/>
        <a:lstStyle/>
        <a:p>
          <a:endParaRPr lang="ru-RU"/>
        </a:p>
      </dgm:t>
    </dgm:pt>
    <dgm:pt modelId="{2611CC0B-490A-4E26-B12C-298F2B178105}" type="sibTrans" cxnId="{FE72C630-9B8B-4B57-A783-BCB973022B61}">
      <dgm:prSet/>
      <dgm:spPr/>
      <dgm:t>
        <a:bodyPr/>
        <a:lstStyle/>
        <a:p>
          <a:endParaRPr lang="ru-RU"/>
        </a:p>
      </dgm:t>
    </dgm:pt>
    <dgm:pt modelId="{DAD7D95D-3160-41D1-A98B-C890C8C8F9E6}" type="pres">
      <dgm:prSet presAssocID="{9ADCC156-A5C8-4CB5-ABE6-C92097C08E0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D9FFA9-7529-4C72-87CD-EFD31C0721E9}" type="pres">
      <dgm:prSet presAssocID="{FB399BE9-CA14-42C6-92B4-7AA3216E209B}" presName="composite" presStyleCnt="0"/>
      <dgm:spPr/>
    </dgm:pt>
    <dgm:pt modelId="{C76BF960-B8F3-4DF9-82F3-12852172B3A1}" type="pres">
      <dgm:prSet presAssocID="{FB399BE9-CA14-42C6-92B4-7AA3216E209B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DB38-D017-4C51-95B8-8BA5ED5D27EA}" type="pres">
      <dgm:prSet presAssocID="{FB399BE9-CA14-42C6-92B4-7AA3216E209B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5B90-16FA-4711-92A2-C0A3ED6CA7B2}" type="pres">
      <dgm:prSet presAssocID="{FB399BE9-CA14-42C6-92B4-7AA3216E209B}" presName="Accent" presStyleLbl="parChTrans1D1" presStyleIdx="0" presStyleCnt="1"/>
      <dgm:spPr/>
    </dgm:pt>
    <dgm:pt modelId="{C18DEC5D-5D17-4832-B99F-7B0E0CB2FDD9}" type="pres">
      <dgm:prSet presAssocID="{FB399BE9-CA14-42C6-92B4-7AA3216E209B}" presName="Child" presStyleLbl="revTx" presStyleIdx="1" presStyleCnt="2" custScaleY="244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8C223-7B88-4F6D-84C7-04E208C596A7}" srcId="{FB399BE9-CA14-42C6-92B4-7AA3216E209B}" destId="{305F8AE3-29D7-48C7-B0E8-52F517BED02E}" srcOrd="1" destOrd="0" parTransId="{9F60DB70-E771-46DA-B7F7-F3696736C139}" sibTransId="{679D6382-09D4-4C5A-862B-45DB08E6229B}"/>
    <dgm:cxn modelId="{CF8C9E59-F921-4F6B-80B4-CD08F0B015D4}" type="presOf" srcId="{4B7955DD-9455-4525-8FDB-949F2F92A0C8}" destId="{C18DEC5D-5D17-4832-B99F-7B0E0CB2FDD9}" srcOrd="0" destOrd="2" presId="urn:microsoft.com/office/officeart/2011/layout/TabList"/>
    <dgm:cxn modelId="{54A0D67E-D983-4697-8818-013624ACC8CC}" srcId="{9ADCC156-A5C8-4CB5-ABE6-C92097C08E03}" destId="{FB399BE9-CA14-42C6-92B4-7AA3216E209B}" srcOrd="0" destOrd="0" parTransId="{14CB19B8-DFAB-4B3F-8EBD-43445D3C6516}" sibTransId="{79A17FB4-DB1E-4F02-AA75-57DF0BFDB2F2}"/>
    <dgm:cxn modelId="{C024D369-BF97-43CD-B362-2D98033E81F4}" type="presOf" srcId="{9ADCC156-A5C8-4CB5-ABE6-C92097C08E03}" destId="{DAD7D95D-3160-41D1-A98B-C890C8C8F9E6}" srcOrd="0" destOrd="0" presId="urn:microsoft.com/office/officeart/2011/layout/TabList"/>
    <dgm:cxn modelId="{FE72C630-9B8B-4B57-A783-BCB973022B61}" srcId="{FB399BE9-CA14-42C6-92B4-7AA3216E209B}" destId="{4B7955DD-9455-4525-8FDB-949F2F92A0C8}" srcOrd="3" destOrd="0" parTransId="{7CAA9212-C7B7-46AC-98C0-322CA0D62B40}" sibTransId="{2611CC0B-490A-4E26-B12C-298F2B178105}"/>
    <dgm:cxn modelId="{FF4A61BE-AFBE-4654-BADF-24071ED10BD4}" srcId="{FB399BE9-CA14-42C6-92B4-7AA3216E209B}" destId="{AE77A8B1-AD8A-45D0-BC1D-EE1F647A65F6}" srcOrd="4" destOrd="0" parTransId="{A7571045-3563-455B-9DE3-E92D9D13B430}" sibTransId="{DA45C6F8-FF20-4FF6-92EB-15029C03E908}"/>
    <dgm:cxn modelId="{A5007A7A-ABF8-4670-A3CC-799B20195AFE}" srcId="{FB399BE9-CA14-42C6-92B4-7AA3216E209B}" destId="{28DC607C-CD8C-4FF0-9991-E4F795F42661}" srcOrd="2" destOrd="0" parTransId="{44B92921-C751-46B3-8D66-A94E5984D87A}" sibTransId="{47D4CC92-AA43-473A-A06B-5BDFA12FDEA2}"/>
    <dgm:cxn modelId="{3134F78D-FC13-4BC8-B7AA-6BF373ED7D29}" srcId="{FB399BE9-CA14-42C6-92B4-7AA3216E209B}" destId="{E9E323F9-109F-4067-8563-9AD666C595E7}" srcOrd="0" destOrd="0" parTransId="{3408C4EB-D4B2-436A-A02D-06E4C26DC34C}" sibTransId="{DBEF9A3B-3F27-4F26-9429-652CB84D8BFE}"/>
    <dgm:cxn modelId="{FE3BE95C-4188-44EA-8246-E2C179153C95}" type="presOf" srcId="{E9E323F9-109F-4067-8563-9AD666C595E7}" destId="{C76BF960-B8F3-4DF9-82F3-12852172B3A1}" srcOrd="0" destOrd="0" presId="urn:microsoft.com/office/officeart/2011/layout/TabList"/>
    <dgm:cxn modelId="{60DB070F-E6F2-41E0-ABE8-E20A2A3B86C1}" type="presOf" srcId="{305F8AE3-29D7-48C7-B0E8-52F517BED02E}" destId="{C18DEC5D-5D17-4832-B99F-7B0E0CB2FDD9}" srcOrd="0" destOrd="0" presId="urn:microsoft.com/office/officeart/2011/layout/TabList"/>
    <dgm:cxn modelId="{B1EF1287-FA51-413D-8E21-71287B7250DE}" type="presOf" srcId="{28DC607C-CD8C-4FF0-9991-E4F795F42661}" destId="{C18DEC5D-5D17-4832-B99F-7B0E0CB2FDD9}" srcOrd="0" destOrd="1" presId="urn:microsoft.com/office/officeart/2011/layout/TabList"/>
    <dgm:cxn modelId="{E742DED2-8FCA-4000-A3D0-67A4FB8F80AC}" type="presOf" srcId="{FB399BE9-CA14-42C6-92B4-7AA3216E209B}" destId="{EAADDB38-D017-4C51-95B8-8BA5ED5D27EA}" srcOrd="0" destOrd="0" presId="urn:microsoft.com/office/officeart/2011/layout/TabList"/>
    <dgm:cxn modelId="{32264377-726D-49FA-B409-53B19136575B}" type="presOf" srcId="{AE77A8B1-AD8A-45D0-BC1D-EE1F647A65F6}" destId="{C18DEC5D-5D17-4832-B99F-7B0E0CB2FDD9}" srcOrd="0" destOrd="3" presId="urn:microsoft.com/office/officeart/2011/layout/TabList"/>
    <dgm:cxn modelId="{457EC364-03D5-41BD-9FD3-53391B02766B}" type="presParOf" srcId="{DAD7D95D-3160-41D1-A98B-C890C8C8F9E6}" destId="{DCD9FFA9-7529-4C72-87CD-EFD31C0721E9}" srcOrd="0" destOrd="0" presId="urn:microsoft.com/office/officeart/2011/layout/TabList"/>
    <dgm:cxn modelId="{4CB07721-CEC4-49FD-A253-A956DF1B45E9}" type="presParOf" srcId="{DCD9FFA9-7529-4C72-87CD-EFD31C0721E9}" destId="{C76BF960-B8F3-4DF9-82F3-12852172B3A1}" srcOrd="0" destOrd="0" presId="urn:microsoft.com/office/officeart/2011/layout/TabList"/>
    <dgm:cxn modelId="{69C19CA7-C3AC-4CD8-84A4-AB0DBD21D47A}" type="presParOf" srcId="{DCD9FFA9-7529-4C72-87CD-EFD31C0721E9}" destId="{EAADDB38-D017-4C51-95B8-8BA5ED5D27EA}" srcOrd="1" destOrd="0" presId="urn:microsoft.com/office/officeart/2011/layout/TabList"/>
    <dgm:cxn modelId="{B47453B2-7B71-4B98-B85D-B0D6B3B23167}" type="presParOf" srcId="{DCD9FFA9-7529-4C72-87CD-EFD31C0721E9}" destId="{ACA55B90-16FA-4711-92A2-C0A3ED6CA7B2}" srcOrd="2" destOrd="0" presId="urn:microsoft.com/office/officeart/2011/layout/TabList"/>
    <dgm:cxn modelId="{E058220C-C29F-4482-BE57-087B325A0DB7}" type="presParOf" srcId="{DAD7D95D-3160-41D1-A98B-C890C8C8F9E6}" destId="{C18DEC5D-5D17-4832-B99F-7B0E0CB2FDD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BBF34-DEF0-43F9-BE8A-DE2350281BE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43203-AC03-4332-9224-1668AD65F3A0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страхования заключен не позднее </a:t>
          </a:r>
          <a:r>
            <a:rPr lang="ru-RU" sz="1600" b="1" dirty="0">
              <a:latin typeface="+mn-lt"/>
              <a:cs typeface="Arial" panose="020B0604020202020204" pitchFamily="34" charset="0"/>
            </a:rPr>
            <a:t>15 календарных дней</a:t>
          </a:r>
          <a:r>
            <a:rPr lang="ru-RU" sz="1600" dirty="0">
              <a:latin typeface="+mn-lt"/>
              <a:cs typeface="Arial" panose="020B0604020202020204" pitchFamily="34" charset="0"/>
            </a:rPr>
            <a:t> после окончания сева </a:t>
          </a:r>
        </a:p>
      </dgm:t>
    </dgm:pt>
    <dgm:pt modelId="{4C520E71-C319-48C3-9FB2-F955C2C42DCD}" type="parTrans" cxnId="{C26C8266-26C4-47A3-85A0-418BBD7F5B5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0BAD90BF-A6E6-4403-9B92-2187494D5C73}" type="sibTrans" cxnId="{C26C8266-26C4-47A3-85A0-418BBD7F5B5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899CA58-F127-49D6-B75A-0631CA48280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С/х культура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включена в план с/х страхования </a:t>
          </a:r>
          <a:r>
            <a:rPr lang="ru-RU" sz="1600" dirty="0">
              <a:latin typeface="+mn-lt"/>
              <a:cs typeface="Arial" panose="020B0604020202020204" pitchFamily="34" charset="0"/>
            </a:rPr>
            <a:t>на текущий год. Страхованию подлежит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вся площадь в субъекте РФ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634D2726-8F8F-4B2E-8E14-B53A3EFE3D1F}" type="parTrans" cxnId="{C00DEC88-5E64-4B7A-93D1-8CE5D7428D1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650E092-4032-4829-A9B3-975E5D2A82E9}" type="sibTrans" cxnId="{C00DEC88-5E64-4B7A-93D1-8CE5D7428D1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C17409A-C1E0-43CF-9B70-7E277B6F962F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страхования вступил в силу и по нему перечислена </a:t>
          </a:r>
          <a:r>
            <a:rPr lang="ru-RU" sz="1600" b="1" dirty="0">
              <a:latin typeface="+mn-lt"/>
              <a:cs typeface="Arial" panose="020B0604020202020204" pitchFamily="34" charset="0"/>
            </a:rPr>
            <a:t>50% </a:t>
          </a:r>
          <a:r>
            <a:rPr lang="ru-RU" sz="1600" dirty="0">
              <a:latin typeface="+mn-lt"/>
              <a:cs typeface="Arial" panose="020B0604020202020204" pitchFamily="34" charset="0"/>
            </a:rPr>
            <a:t>начисленной страховой премии</a:t>
          </a:r>
        </a:p>
      </dgm:t>
    </dgm:pt>
    <dgm:pt modelId="{35054A7E-5F67-4BF4-9595-AFD97357CCC7}" type="parTrans" cxnId="{DA9A6661-6C89-4B23-85A7-777BB3475B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8770C35-842A-49C9-AD15-651A7F394D3B}" type="sibTrans" cxnId="{DA9A6661-6C89-4B23-85A7-777BB3475B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FA185E1-9A09-4770-BF82-BF6BEADB09B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Страховая сумма в договоре страхования установлена в размере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не менее чем 70% страховой стоимости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05620AC8-0F77-426A-912B-998E00791387}" type="parTrans" cxnId="{2FAF1FF4-6FED-4E54-BDD5-E6037AC817E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1416C7E-35E0-4982-A3D5-EEEAFBF9E833}" type="sibTrans" cxnId="{2FAF1FF4-6FED-4E54-BDD5-E6037AC817E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31DF645-5181-4DD2-9406-937EF6012BA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Франшиза составляет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от 10 до 50%</a:t>
          </a:r>
          <a:r>
            <a:rPr lang="ru-RU" sz="1600" dirty="0">
              <a:latin typeface="+mn-lt"/>
              <a:cs typeface="Arial" panose="020B0604020202020204" pitchFamily="34" charset="0"/>
            </a:rPr>
            <a:t> страховой суммы</a:t>
          </a:r>
        </a:p>
      </dgm:t>
    </dgm:pt>
    <dgm:pt modelId="{02ABCC6B-FC90-44CD-807F-85EF1F504A77}" type="parTrans" cxnId="{4696226D-690E-404F-9DEB-585DAF1FE7C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8721E0E-853C-49E8-8AC2-D6D1A9BDE4E3}" type="sibTrans" cxnId="{4696226D-690E-404F-9DEB-585DAF1FE7C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481A84A-1C48-47FB-9B17-C0BE0033C6C9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Расчет страховой стоимости осуществляется согласно методикам, утвержденным Минсельхозом</a:t>
          </a:r>
        </a:p>
      </dgm:t>
    </dgm:pt>
    <dgm:pt modelId="{D4C1FADA-BC54-42F2-AC93-973F33E0999C}" type="parTrans" cxnId="{EB23FFE1-36E9-437E-A4B3-9B5CE8BA68E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8671E38-F465-481B-A86A-7CC3E22928D4}" type="sibTrans" cxnId="{EB23FFE1-36E9-437E-A4B3-9B5CE8BA68E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6184586-3D53-44A4-BDD3-FCD35BAFD2CE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не может быть прекращен </a:t>
          </a:r>
          <a:r>
            <a:rPr lang="ru-RU" sz="1600" dirty="0">
              <a:latin typeface="+mn-lt"/>
              <a:cs typeface="Arial" panose="020B0604020202020204" pitchFamily="34" charset="0"/>
            </a:rPr>
            <a:t>до наступления срока, на который он был заключен,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кроме случаев</a:t>
          </a:r>
          <a:r>
            <a:rPr lang="ru-RU" sz="1600" dirty="0">
              <a:latin typeface="+mn-lt"/>
              <a:cs typeface="Arial" panose="020B0604020202020204" pitchFamily="34" charset="0"/>
            </a:rPr>
            <a:t>, предусмотренных </a:t>
          </a:r>
          <a:r>
            <a:rPr lang="ru-RU" sz="1600" b="1" dirty="0">
              <a:latin typeface="+mn-lt"/>
              <a:cs typeface="Arial" panose="020B0604020202020204" pitchFamily="34" charset="0"/>
            </a:rPr>
            <a:t>статьей 958 ГК РФ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C47277EE-AA70-47CF-BC54-08CD54DCCC8B}" type="parTrans" cxnId="{352F9EEA-BBBB-4439-B311-B3BCD9695B8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657E97D-6912-4C2B-9576-E05F236371B8}" type="sibTrans" cxnId="{352F9EEA-BBBB-4439-B311-B3BCD9695B8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C368672-9EE0-4066-B5E8-B962DC1F36DF}" type="pres">
      <dgm:prSet presAssocID="{01ABBF34-DEF0-43F9-BE8A-DE2350281B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9531D5-74D7-45DB-A12B-9A27D1EFE75C}" type="pres">
      <dgm:prSet presAssocID="{01ABBF34-DEF0-43F9-BE8A-DE2350281BEE}" presName="Name1" presStyleCnt="0"/>
      <dgm:spPr/>
    </dgm:pt>
    <dgm:pt modelId="{CC4D5DC0-B89E-4980-9BA0-E1BB357B9BB0}" type="pres">
      <dgm:prSet presAssocID="{01ABBF34-DEF0-43F9-BE8A-DE2350281BEE}" presName="cycle" presStyleCnt="0"/>
      <dgm:spPr/>
    </dgm:pt>
    <dgm:pt modelId="{31918EF4-D54F-4E5A-95D3-5703D2CD9B1D}" type="pres">
      <dgm:prSet presAssocID="{01ABBF34-DEF0-43F9-BE8A-DE2350281BEE}" presName="srcNode" presStyleLbl="node1" presStyleIdx="0" presStyleCnt="7"/>
      <dgm:spPr/>
    </dgm:pt>
    <dgm:pt modelId="{536297F8-E3C6-47DF-A54F-17A10902CB1D}" type="pres">
      <dgm:prSet presAssocID="{01ABBF34-DEF0-43F9-BE8A-DE2350281BEE}" presName="conn" presStyleLbl="parChTrans1D2" presStyleIdx="0" presStyleCnt="1" custLinFactNeighborX="173" custLinFactNeighborY="2"/>
      <dgm:spPr/>
      <dgm:t>
        <a:bodyPr/>
        <a:lstStyle/>
        <a:p>
          <a:endParaRPr lang="ru-RU"/>
        </a:p>
      </dgm:t>
    </dgm:pt>
    <dgm:pt modelId="{43F7B879-BB53-4072-BB16-D1273BB79FEE}" type="pres">
      <dgm:prSet presAssocID="{01ABBF34-DEF0-43F9-BE8A-DE2350281BEE}" presName="extraNode" presStyleLbl="node1" presStyleIdx="0" presStyleCnt="7"/>
      <dgm:spPr/>
    </dgm:pt>
    <dgm:pt modelId="{C76B933D-D6ED-48C8-905E-E26799030403}" type="pres">
      <dgm:prSet presAssocID="{01ABBF34-DEF0-43F9-BE8A-DE2350281BEE}" presName="dstNode" presStyleLbl="node1" presStyleIdx="0" presStyleCnt="7"/>
      <dgm:spPr/>
    </dgm:pt>
    <dgm:pt modelId="{567C2558-004C-4FBB-9E0D-C9815D63CC15}" type="pres">
      <dgm:prSet presAssocID="{F899CA58-F127-49D6-B75A-0631CA48280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0DF82-4463-475A-A043-B070AC07E248}" type="pres">
      <dgm:prSet presAssocID="{F899CA58-F127-49D6-B75A-0631CA482807}" presName="accent_1" presStyleCnt="0"/>
      <dgm:spPr/>
    </dgm:pt>
    <dgm:pt modelId="{C5AD077C-450F-4215-A7B9-9207667B22E2}" type="pres">
      <dgm:prSet presAssocID="{F899CA58-F127-49D6-B75A-0631CA482807}" presName="accentRepeatNode" presStyleLbl="solidFgAcc1" presStyleIdx="0" presStyleCnt="7"/>
      <dgm:spPr/>
    </dgm:pt>
    <dgm:pt modelId="{5A1C4CD0-4A51-45F9-BF2B-8FEC0190CA0C}" type="pres">
      <dgm:prSet presAssocID="{59E43203-AC03-4332-9224-1668AD65F3A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AC974-9164-4E8B-AD57-7423DACF7206}" type="pres">
      <dgm:prSet presAssocID="{59E43203-AC03-4332-9224-1668AD65F3A0}" presName="accent_2" presStyleCnt="0"/>
      <dgm:spPr/>
    </dgm:pt>
    <dgm:pt modelId="{ED1634C3-677E-408B-9144-65B2DB7D2C6B}" type="pres">
      <dgm:prSet presAssocID="{59E43203-AC03-4332-9224-1668AD65F3A0}" presName="accentRepeatNode" presStyleLbl="solidFgAcc1" presStyleIdx="1" presStyleCnt="7"/>
      <dgm:spPr/>
    </dgm:pt>
    <dgm:pt modelId="{8810C58A-B1DA-48C5-9235-A4B17796F688}" type="pres">
      <dgm:prSet presAssocID="{AC17409A-C1E0-43CF-9B70-7E277B6F962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26755-A43C-4B6A-BCC6-2E4A0632DCB1}" type="pres">
      <dgm:prSet presAssocID="{AC17409A-C1E0-43CF-9B70-7E277B6F962F}" presName="accent_3" presStyleCnt="0"/>
      <dgm:spPr/>
    </dgm:pt>
    <dgm:pt modelId="{6265A231-D807-4578-87F7-5CAD492CE34A}" type="pres">
      <dgm:prSet presAssocID="{AC17409A-C1E0-43CF-9B70-7E277B6F962F}" presName="accentRepeatNode" presStyleLbl="solidFgAcc1" presStyleIdx="2" presStyleCnt="7"/>
      <dgm:spPr/>
    </dgm:pt>
    <dgm:pt modelId="{9D1EF3D9-1AF2-4172-A69C-4A6C9422B153}" type="pres">
      <dgm:prSet presAssocID="{DFA185E1-9A09-4770-BF82-BF6BEADB09B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50163-990B-4F0B-B6AD-EC512F6066A0}" type="pres">
      <dgm:prSet presAssocID="{DFA185E1-9A09-4770-BF82-BF6BEADB09BB}" presName="accent_4" presStyleCnt="0"/>
      <dgm:spPr/>
    </dgm:pt>
    <dgm:pt modelId="{B84E17B2-D509-4432-A956-B55A3252ABBD}" type="pres">
      <dgm:prSet presAssocID="{DFA185E1-9A09-4770-BF82-BF6BEADB09BB}" presName="accentRepeatNode" presStyleLbl="solidFgAcc1" presStyleIdx="3" presStyleCnt="7"/>
      <dgm:spPr/>
    </dgm:pt>
    <dgm:pt modelId="{D57E442E-BED5-4957-812F-E629F96A56CD}" type="pres">
      <dgm:prSet presAssocID="{131DF645-5181-4DD2-9406-937EF6012BA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3A725-AF99-4254-B08F-6DB629BC4C05}" type="pres">
      <dgm:prSet presAssocID="{131DF645-5181-4DD2-9406-937EF6012BA5}" presName="accent_5" presStyleCnt="0"/>
      <dgm:spPr/>
    </dgm:pt>
    <dgm:pt modelId="{5A0FACB0-42EB-4A1E-9278-1A31381537C6}" type="pres">
      <dgm:prSet presAssocID="{131DF645-5181-4DD2-9406-937EF6012BA5}" presName="accentRepeatNode" presStyleLbl="solidFgAcc1" presStyleIdx="4" presStyleCnt="7"/>
      <dgm:spPr/>
    </dgm:pt>
    <dgm:pt modelId="{22749D63-25EF-4DF9-99D1-84AF0DBAEB0E}" type="pres">
      <dgm:prSet presAssocID="{7481A84A-1C48-47FB-9B17-C0BE0033C6C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A9A6E-33E0-4ED8-B3F5-4CAC813942C8}" type="pres">
      <dgm:prSet presAssocID="{7481A84A-1C48-47FB-9B17-C0BE0033C6C9}" presName="accent_6" presStyleCnt="0"/>
      <dgm:spPr/>
    </dgm:pt>
    <dgm:pt modelId="{0D74C856-D17B-467E-A87A-83DE07580B2D}" type="pres">
      <dgm:prSet presAssocID="{7481A84A-1C48-47FB-9B17-C0BE0033C6C9}" presName="accentRepeatNode" presStyleLbl="solidFgAcc1" presStyleIdx="5" presStyleCnt="7"/>
      <dgm:spPr/>
    </dgm:pt>
    <dgm:pt modelId="{776CF797-EDB6-46BF-9D1A-87DDF7A868D5}" type="pres">
      <dgm:prSet presAssocID="{E6184586-3D53-44A4-BDD3-FCD35BAFD2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4C03-0BCD-4538-AF84-C2EA538E824A}" type="pres">
      <dgm:prSet presAssocID="{E6184586-3D53-44A4-BDD3-FCD35BAFD2CE}" presName="accent_7" presStyleCnt="0"/>
      <dgm:spPr/>
    </dgm:pt>
    <dgm:pt modelId="{E854E8CC-0267-4E27-877D-8A2ECE22CDAA}" type="pres">
      <dgm:prSet presAssocID="{E6184586-3D53-44A4-BDD3-FCD35BAFD2CE}" presName="accentRepeatNode" presStyleLbl="solidFgAcc1" presStyleIdx="6" presStyleCnt="7"/>
      <dgm:spPr/>
    </dgm:pt>
  </dgm:ptLst>
  <dgm:cxnLst>
    <dgm:cxn modelId="{E80BB71D-E785-485C-B95D-70FBE07079DC}" type="presOf" srcId="{DFA185E1-9A09-4770-BF82-BF6BEADB09BB}" destId="{9D1EF3D9-1AF2-4172-A69C-4A6C9422B153}" srcOrd="0" destOrd="0" presId="urn:microsoft.com/office/officeart/2008/layout/VerticalCurvedList"/>
    <dgm:cxn modelId="{9E9F2740-346F-4BAD-A9D6-F2A50B981933}" type="presOf" srcId="{E6184586-3D53-44A4-BDD3-FCD35BAFD2CE}" destId="{776CF797-EDB6-46BF-9D1A-87DDF7A868D5}" srcOrd="0" destOrd="0" presId="urn:microsoft.com/office/officeart/2008/layout/VerticalCurvedList"/>
    <dgm:cxn modelId="{D2989123-87B1-425B-B055-50D57F52CBB9}" type="presOf" srcId="{59E43203-AC03-4332-9224-1668AD65F3A0}" destId="{5A1C4CD0-4A51-45F9-BF2B-8FEC0190CA0C}" srcOrd="0" destOrd="0" presId="urn:microsoft.com/office/officeart/2008/layout/VerticalCurvedList"/>
    <dgm:cxn modelId="{C26C8266-26C4-47A3-85A0-418BBD7F5B52}" srcId="{01ABBF34-DEF0-43F9-BE8A-DE2350281BEE}" destId="{59E43203-AC03-4332-9224-1668AD65F3A0}" srcOrd="1" destOrd="0" parTransId="{4C520E71-C319-48C3-9FB2-F955C2C42DCD}" sibTransId="{0BAD90BF-A6E6-4403-9B92-2187494D5C73}"/>
    <dgm:cxn modelId="{DA9A6661-6C89-4B23-85A7-777BB3475B89}" srcId="{01ABBF34-DEF0-43F9-BE8A-DE2350281BEE}" destId="{AC17409A-C1E0-43CF-9B70-7E277B6F962F}" srcOrd="2" destOrd="0" parTransId="{35054A7E-5F67-4BF4-9595-AFD97357CCC7}" sibTransId="{D8770C35-842A-49C9-AD15-651A7F394D3B}"/>
    <dgm:cxn modelId="{EE0B0044-0D80-4C31-98E8-E38872114965}" type="presOf" srcId="{F899CA58-F127-49D6-B75A-0631CA482807}" destId="{567C2558-004C-4FBB-9E0D-C9815D63CC15}" srcOrd="0" destOrd="0" presId="urn:microsoft.com/office/officeart/2008/layout/VerticalCurvedList"/>
    <dgm:cxn modelId="{6A8A78D1-B290-42E9-B3F5-A1971E2AD101}" type="presOf" srcId="{01ABBF34-DEF0-43F9-BE8A-DE2350281BEE}" destId="{1C368672-9EE0-4066-B5E8-B962DC1F36DF}" srcOrd="0" destOrd="0" presId="urn:microsoft.com/office/officeart/2008/layout/VerticalCurvedList"/>
    <dgm:cxn modelId="{86071BD7-E326-49E5-BA1D-CD4A6DA1B815}" type="presOf" srcId="{131DF645-5181-4DD2-9406-937EF6012BA5}" destId="{D57E442E-BED5-4957-812F-E629F96A56CD}" srcOrd="0" destOrd="0" presId="urn:microsoft.com/office/officeart/2008/layout/VerticalCurvedList"/>
    <dgm:cxn modelId="{8C585DF7-1AD0-4B9C-B10D-0D0F1FCED276}" type="presOf" srcId="{7481A84A-1C48-47FB-9B17-C0BE0033C6C9}" destId="{22749D63-25EF-4DF9-99D1-84AF0DBAEB0E}" srcOrd="0" destOrd="0" presId="urn:microsoft.com/office/officeart/2008/layout/VerticalCurvedList"/>
    <dgm:cxn modelId="{352F9EEA-BBBB-4439-B311-B3BCD9695B8A}" srcId="{01ABBF34-DEF0-43F9-BE8A-DE2350281BEE}" destId="{E6184586-3D53-44A4-BDD3-FCD35BAFD2CE}" srcOrd="6" destOrd="0" parTransId="{C47277EE-AA70-47CF-BC54-08CD54DCCC8B}" sibTransId="{A657E97D-6912-4C2B-9576-E05F236371B8}"/>
    <dgm:cxn modelId="{D726860E-0791-4C27-B8A7-44748EA119AF}" type="presOf" srcId="{AC17409A-C1E0-43CF-9B70-7E277B6F962F}" destId="{8810C58A-B1DA-48C5-9235-A4B17796F688}" srcOrd="0" destOrd="0" presId="urn:microsoft.com/office/officeart/2008/layout/VerticalCurvedList"/>
    <dgm:cxn modelId="{0AC79176-AE7B-489B-9C87-15041ED93263}" type="presOf" srcId="{7650E092-4032-4829-A9B3-975E5D2A82E9}" destId="{536297F8-E3C6-47DF-A54F-17A10902CB1D}" srcOrd="0" destOrd="0" presId="urn:microsoft.com/office/officeart/2008/layout/VerticalCurvedList"/>
    <dgm:cxn modelId="{C00DEC88-5E64-4B7A-93D1-8CE5D7428D18}" srcId="{01ABBF34-DEF0-43F9-BE8A-DE2350281BEE}" destId="{F899CA58-F127-49D6-B75A-0631CA482807}" srcOrd="0" destOrd="0" parTransId="{634D2726-8F8F-4B2E-8E14-B53A3EFE3D1F}" sibTransId="{7650E092-4032-4829-A9B3-975E5D2A82E9}"/>
    <dgm:cxn modelId="{2FAF1FF4-6FED-4E54-BDD5-E6037AC817E4}" srcId="{01ABBF34-DEF0-43F9-BE8A-DE2350281BEE}" destId="{DFA185E1-9A09-4770-BF82-BF6BEADB09BB}" srcOrd="3" destOrd="0" parTransId="{05620AC8-0F77-426A-912B-998E00791387}" sibTransId="{81416C7E-35E0-4982-A3D5-EEEAFBF9E833}"/>
    <dgm:cxn modelId="{4696226D-690E-404F-9DEB-585DAF1FE7CE}" srcId="{01ABBF34-DEF0-43F9-BE8A-DE2350281BEE}" destId="{131DF645-5181-4DD2-9406-937EF6012BA5}" srcOrd="4" destOrd="0" parTransId="{02ABCC6B-FC90-44CD-807F-85EF1F504A77}" sibTransId="{F8721E0E-853C-49E8-8AC2-D6D1A9BDE4E3}"/>
    <dgm:cxn modelId="{EB23FFE1-36E9-437E-A4B3-9B5CE8BA68E6}" srcId="{01ABBF34-DEF0-43F9-BE8A-DE2350281BEE}" destId="{7481A84A-1C48-47FB-9B17-C0BE0033C6C9}" srcOrd="5" destOrd="0" parTransId="{D4C1FADA-BC54-42F2-AC93-973F33E0999C}" sibTransId="{E8671E38-F465-481B-A86A-7CC3E22928D4}"/>
    <dgm:cxn modelId="{FDF7A04A-3BA7-43D1-B538-7C429DC74895}" type="presParOf" srcId="{1C368672-9EE0-4066-B5E8-B962DC1F36DF}" destId="{FA9531D5-74D7-45DB-A12B-9A27D1EFE75C}" srcOrd="0" destOrd="0" presId="urn:microsoft.com/office/officeart/2008/layout/VerticalCurvedList"/>
    <dgm:cxn modelId="{944C1D78-6158-4214-A5CB-39DAD0D33C53}" type="presParOf" srcId="{FA9531D5-74D7-45DB-A12B-9A27D1EFE75C}" destId="{CC4D5DC0-B89E-4980-9BA0-E1BB357B9BB0}" srcOrd="0" destOrd="0" presId="urn:microsoft.com/office/officeart/2008/layout/VerticalCurvedList"/>
    <dgm:cxn modelId="{588D1C5C-65D5-415E-A959-DCDD69D6029F}" type="presParOf" srcId="{CC4D5DC0-B89E-4980-9BA0-E1BB357B9BB0}" destId="{31918EF4-D54F-4E5A-95D3-5703D2CD9B1D}" srcOrd="0" destOrd="0" presId="urn:microsoft.com/office/officeart/2008/layout/VerticalCurvedList"/>
    <dgm:cxn modelId="{DF90BD3B-4EBA-4B9D-AE7C-15A830055947}" type="presParOf" srcId="{CC4D5DC0-B89E-4980-9BA0-E1BB357B9BB0}" destId="{536297F8-E3C6-47DF-A54F-17A10902CB1D}" srcOrd="1" destOrd="0" presId="urn:microsoft.com/office/officeart/2008/layout/VerticalCurvedList"/>
    <dgm:cxn modelId="{98EF5810-D133-4A83-818D-4AE495D6EF95}" type="presParOf" srcId="{CC4D5DC0-B89E-4980-9BA0-E1BB357B9BB0}" destId="{43F7B879-BB53-4072-BB16-D1273BB79FEE}" srcOrd="2" destOrd="0" presId="urn:microsoft.com/office/officeart/2008/layout/VerticalCurvedList"/>
    <dgm:cxn modelId="{9760F60C-FDF3-45B2-9E3B-0E47C5074661}" type="presParOf" srcId="{CC4D5DC0-B89E-4980-9BA0-E1BB357B9BB0}" destId="{C76B933D-D6ED-48C8-905E-E26799030403}" srcOrd="3" destOrd="0" presId="urn:microsoft.com/office/officeart/2008/layout/VerticalCurvedList"/>
    <dgm:cxn modelId="{0D11E29A-9180-47AF-A8BF-C3B2A18C8551}" type="presParOf" srcId="{FA9531D5-74D7-45DB-A12B-9A27D1EFE75C}" destId="{567C2558-004C-4FBB-9E0D-C9815D63CC15}" srcOrd="1" destOrd="0" presId="urn:microsoft.com/office/officeart/2008/layout/VerticalCurvedList"/>
    <dgm:cxn modelId="{FD25102D-D102-427D-80A2-7FD8A3CB0044}" type="presParOf" srcId="{FA9531D5-74D7-45DB-A12B-9A27D1EFE75C}" destId="{E000DF82-4463-475A-A043-B070AC07E248}" srcOrd="2" destOrd="0" presId="urn:microsoft.com/office/officeart/2008/layout/VerticalCurvedList"/>
    <dgm:cxn modelId="{2EBDA12E-B9A7-45DC-AB08-3A17C6C66C43}" type="presParOf" srcId="{E000DF82-4463-475A-A043-B070AC07E248}" destId="{C5AD077C-450F-4215-A7B9-9207667B22E2}" srcOrd="0" destOrd="0" presId="urn:microsoft.com/office/officeart/2008/layout/VerticalCurvedList"/>
    <dgm:cxn modelId="{3BC3E7B1-2967-41AB-AB82-D516CFAB49C9}" type="presParOf" srcId="{FA9531D5-74D7-45DB-A12B-9A27D1EFE75C}" destId="{5A1C4CD0-4A51-45F9-BF2B-8FEC0190CA0C}" srcOrd="3" destOrd="0" presId="urn:microsoft.com/office/officeart/2008/layout/VerticalCurvedList"/>
    <dgm:cxn modelId="{48060C20-F484-429D-A62B-55DFD6903951}" type="presParOf" srcId="{FA9531D5-74D7-45DB-A12B-9A27D1EFE75C}" destId="{EE1AC974-9164-4E8B-AD57-7423DACF7206}" srcOrd="4" destOrd="0" presId="urn:microsoft.com/office/officeart/2008/layout/VerticalCurvedList"/>
    <dgm:cxn modelId="{CD248AF0-0798-42DD-B3D4-FC57A0B257D9}" type="presParOf" srcId="{EE1AC974-9164-4E8B-AD57-7423DACF7206}" destId="{ED1634C3-677E-408B-9144-65B2DB7D2C6B}" srcOrd="0" destOrd="0" presId="urn:microsoft.com/office/officeart/2008/layout/VerticalCurvedList"/>
    <dgm:cxn modelId="{B3AA75C6-FE5F-45D3-934C-3ED395F14FED}" type="presParOf" srcId="{FA9531D5-74D7-45DB-A12B-9A27D1EFE75C}" destId="{8810C58A-B1DA-48C5-9235-A4B17796F688}" srcOrd="5" destOrd="0" presId="urn:microsoft.com/office/officeart/2008/layout/VerticalCurvedList"/>
    <dgm:cxn modelId="{C020FB14-B693-427F-80BE-90E559E165B3}" type="presParOf" srcId="{FA9531D5-74D7-45DB-A12B-9A27D1EFE75C}" destId="{6C526755-A43C-4B6A-BCC6-2E4A0632DCB1}" srcOrd="6" destOrd="0" presId="urn:microsoft.com/office/officeart/2008/layout/VerticalCurvedList"/>
    <dgm:cxn modelId="{CEB1ADB3-16D3-4EAF-B6FC-355F4CD92590}" type="presParOf" srcId="{6C526755-A43C-4B6A-BCC6-2E4A0632DCB1}" destId="{6265A231-D807-4578-87F7-5CAD492CE34A}" srcOrd="0" destOrd="0" presId="urn:microsoft.com/office/officeart/2008/layout/VerticalCurvedList"/>
    <dgm:cxn modelId="{AE4B542A-2705-4D9E-9CAB-13C6780F6B30}" type="presParOf" srcId="{FA9531D5-74D7-45DB-A12B-9A27D1EFE75C}" destId="{9D1EF3D9-1AF2-4172-A69C-4A6C9422B153}" srcOrd="7" destOrd="0" presId="urn:microsoft.com/office/officeart/2008/layout/VerticalCurvedList"/>
    <dgm:cxn modelId="{ECFDAD1C-CF36-4BAC-B2E1-AD2217F0EC00}" type="presParOf" srcId="{FA9531D5-74D7-45DB-A12B-9A27D1EFE75C}" destId="{50950163-990B-4F0B-B6AD-EC512F6066A0}" srcOrd="8" destOrd="0" presId="urn:microsoft.com/office/officeart/2008/layout/VerticalCurvedList"/>
    <dgm:cxn modelId="{1BDFFFFC-E507-4948-AE41-34E1102AEC76}" type="presParOf" srcId="{50950163-990B-4F0B-B6AD-EC512F6066A0}" destId="{B84E17B2-D509-4432-A956-B55A3252ABBD}" srcOrd="0" destOrd="0" presId="urn:microsoft.com/office/officeart/2008/layout/VerticalCurvedList"/>
    <dgm:cxn modelId="{7F770BDF-6674-4B8E-9B73-9C298ACBE495}" type="presParOf" srcId="{FA9531D5-74D7-45DB-A12B-9A27D1EFE75C}" destId="{D57E442E-BED5-4957-812F-E629F96A56CD}" srcOrd="9" destOrd="0" presId="urn:microsoft.com/office/officeart/2008/layout/VerticalCurvedList"/>
    <dgm:cxn modelId="{419A35F2-527C-4B8D-A1FC-030707271124}" type="presParOf" srcId="{FA9531D5-74D7-45DB-A12B-9A27D1EFE75C}" destId="{1223A725-AF99-4254-B08F-6DB629BC4C05}" srcOrd="10" destOrd="0" presId="urn:microsoft.com/office/officeart/2008/layout/VerticalCurvedList"/>
    <dgm:cxn modelId="{ACDF1444-BBCC-44A5-BCB0-31941735A2E0}" type="presParOf" srcId="{1223A725-AF99-4254-B08F-6DB629BC4C05}" destId="{5A0FACB0-42EB-4A1E-9278-1A31381537C6}" srcOrd="0" destOrd="0" presId="urn:microsoft.com/office/officeart/2008/layout/VerticalCurvedList"/>
    <dgm:cxn modelId="{A3752CFE-C52F-4693-8D9D-2A26C2158F75}" type="presParOf" srcId="{FA9531D5-74D7-45DB-A12B-9A27D1EFE75C}" destId="{22749D63-25EF-4DF9-99D1-84AF0DBAEB0E}" srcOrd="11" destOrd="0" presId="urn:microsoft.com/office/officeart/2008/layout/VerticalCurvedList"/>
    <dgm:cxn modelId="{F9E4F049-E3F2-4DD9-B1FC-211573E740CB}" type="presParOf" srcId="{FA9531D5-74D7-45DB-A12B-9A27D1EFE75C}" destId="{6CAA9A6E-33E0-4ED8-B3F5-4CAC813942C8}" srcOrd="12" destOrd="0" presId="urn:microsoft.com/office/officeart/2008/layout/VerticalCurvedList"/>
    <dgm:cxn modelId="{9B4EC7E1-5508-47B3-8057-59ECFF67C044}" type="presParOf" srcId="{6CAA9A6E-33E0-4ED8-B3F5-4CAC813942C8}" destId="{0D74C856-D17B-467E-A87A-83DE07580B2D}" srcOrd="0" destOrd="0" presId="urn:microsoft.com/office/officeart/2008/layout/VerticalCurvedList"/>
    <dgm:cxn modelId="{BAF08216-6121-4D29-995C-DB10110F38B0}" type="presParOf" srcId="{FA9531D5-74D7-45DB-A12B-9A27D1EFE75C}" destId="{776CF797-EDB6-46BF-9D1A-87DDF7A868D5}" srcOrd="13" destOrd="0" presId="urn:microsoft.com/office/officeart/2008/layout/VerticalCurvedList"/>
    <dgm:cxn modelId="{21C164C4-7E68-408F-BD5F-2A8B06F18EF5}" type="presParOf" srcId="{FA9531D5-74D7-45DB-A12B-9A27D1EFE75C}" destId="{B5034C03-0BCD-4538-AF84-C2EA538E824A}" srcOrd="14" destOrd="0" presId="urn:microsoft.com/office/officeart/2008/layout/VerticalCurvedList"/>
    <dgm:cxn modelId="{1487F200-0E80-4FFE-97D0-DBA728D76479}" type="presParOf" srcId="{B5034C03-0BCD-4538-AF84-C2EA538E824A}" destId="{E854E8CC-0267-4E27-877D-8A2ECE22CDAA}" srcOrd="0" destOrd="0" presId="urn:microsoft.com/office/officeart/2008/layout/VerticalCurvedList"/>
  </dgm:cxnLst>
  <dgm:bg>
    <a:solidFill>
      <a:schemeClr val="accent3">
        <a:lumMod val="40000"/>
        <a:lumOff val="60000"/>
        <a:alpha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E177DC-FB87-4412-8D43-4843E1EA1A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488CB-39E7-4A96-9792-0B4765FE4D30}">
      <dgm:prSet phldrT="[Текст]"/>
      <dgm:spPr/>
      <dgm:t>
        <a:bodyPr/>
        <a:lstStyle/>
        <a:p>
          <a:r>
            <a:rPr lang="ru-RU" dirty="0"/>
            <a:t>Риски</a:t>
          </a:r>
        </a:p>
      </dgm:t>
    </dgm:pt>
    <dgm:pt modelId="{217E6C82-F2C1-4CC1-AB69-D42B6E8B5C73}" type="parTrans" cxnId="{A17531DB-CD20-4D22-A764-7D53AB638796}">
      <dgm:prSet/>
      <dgm:spPr/>
      <dgm:t>
        <a:bodyPr/>
        <a:lstStyle/>
        <a:p>
          <a:endParaRPr lang="ru-RU"/>
        </a:p>
      </dgm:t>
    </dgm:pt>
    <dgm:pt modelId="{9701A0D5-18B4-4140-A9CD-41CA57B033F2}" type="sibTrans" cxnId="{A17531DB-CD20-4D22-A764-7D53AB638796}">
      <dgm:prSet/>
      <dgm:spPr/>
      <dgm:t>
        <a:bodyPr/>
        <a:lstStyle/>
        <a:p>
          <a:endParaRPr lang="ru-RU"/>
        </a:p>
      </dgm:t>
    </dgm:pt>
    <dgm:pt modelId="{9FD6C500-85A2-4B08-9C3C-5A0277B65316}">
      <dgm:prSet phldrT="[Текст]" custT="1"/>
      <dgm:spPr/>
      <dgm:t>
        <a:bodyPr/>
        <a:lstStyle/>
        <a:p>
          <a:r>
            <a:rPr lang="ru-RU" sz="2400" dirty="0"/>
            <a:t>Перечень из числа 28 рисков </a:t>
          </a:r>
        </a:p>
      </dgm:t>
    </dgm:pt>
    <dgm:pt modelId="{3AB7B96B-EAF5-45AD-92B5-4983EAC147AC}" type="parTrans" cxnId="{BBCD2B48-2068-4900-A57C-89D9ABBEA4CE}">
      <dgm:prSet/>
      <dgm:spPr/>
      <dgm:t>
        <a:bodyPr/>
        <a:lstStyle/>
        <a:p>
          <a:endParaRPr lang="ru-RU"/>
        </a:p>
      </dgm:t>
    </dgm:pt>
    <dgm:pt modelId="{BF27E5B4-F9D6-496F-862E-75C60D568B81}" type="sibTrans" cxnId="{BBCD2B48-2068-4900-A57C-89D9ABBEA4CE}">
      <dgm:prSet/>
      <dgm:spPr/>
      <dgm:t>
        <a:bodyPr/>
        <a:lstStyle/>
        <a:p>
          <a:endParaRPr lang="ru-RU"/>
        </a:p>
      </dgm:t>
    </dgm:pt>
    <dgm:pt modelId="{AC696E06-9E87-483F-8CBD-A657C9CDF4D1}">
      <dgm:prSet phldrT="[Текст]"/>
      <dgm:spPr/>
      <dgm:t>
        <a:bodyPr/>
        <a:lstStyle/>
        <a:p>
          <a:r>
            <a:rPr lang="ru-RU" dirty="0"/>
            <a:t>Франшиза</a:t>
          </a:r>
        </a:p>
      </dgm:t>
    </dgm:pt>
    <dgm:pt modelId="{B19BDC6E-6F55-41B3-B159-2AAB20E4B34C}" type="parTrans" cxnId="{A9C4C248-4318-45DA-AE70-6CFFA8A49C45}">
      <dgm:prSet/>
      <dgm:spPr/>
      <dgm:t>
        <a:bodyPr/>
        <a:lstStyle/>
        <a:p>
          <a:endParaRPr lang="ru-RU"/>
        </a:p>
      </dgm:t>
    </dgm:pt>
    <dgm:pt modelId="{038E7886-18D6-44D1-97E4-051302BA6DBD}" type="sibTrans" cxnId="{A9C4C248-4318-45DA-AE70-6CFFA8A49C45}">
      <dgm:prSet/>
      <dgm:spPr/>
      <dgm:t>
        <a:bodyPr/>
        <a:lstStyle/>
        <a:p>
          <a:endParaRPr lang="ru-RU"/>
        </a:p>
      </dgm:t>
    </dgm:pt>
    <dgm:pt modelId="{8F39B18E-87AA-4BA5-AD7B-6698A6C28E40}">
      <dgm:prSet phldrT="[Текст]" custT="1"/>
      <dgm:spPr/>
      <dgm:t>
        <a:bodyPr/>
        <a:lstStyle/>
        <a:p>
          <a:r>
            <a:rPr lang="ru-RU" sz="2400" dirty="0"/>
            <a:t>От 10% до 50% страховой суммы</a:t>
          </a:r>
        </a:p>
      </dgm:t>
    </dgm:pt>
    <dgm:pt modelId="{73C25E2B-16C7-4594-9E06-AFEAF7A303F0}" type="parTrans" cxnId="{CAFB06A8-2194-45A3-B214-2D35F25D3175}">
      <dgm:prSet/>
      <dgm:spPr/>
      <dgm:t>
        <a:bodyPr/>
        <a:lstStyle/>
        <a:p>
          <a:endParaRPr lang="ru-RU"/>
        </a:p>
      </dgm:t>
    </dgm:pt>
    <dgm:pt modelId="{ECC2723A-2DEB-4F73-A471-80DBF099926A}" type="sibTrans" cxnId="{CAFB06A8-2194-45A3-B214-2D35F25D3175}">
      <dgm:prSet/>
      <dgm:spPr/>
      <dgm:t>
        <a:bodyPr/>
        <a:lstStyle/>
        <a:p>
          <a:endParaRPr lang="ru-RU"/>
        </a:p>
      </dgm:t>
    </dgm:pt>
    <dgm:pt modelId="{0F40B490-3732-4ED5-A6FC-4C1366B919DF}">
      <dgm:prSet phldrT="[Текст]"/>
      <dgm:spPr/>
      <dgm:t>
        <a:bodyPr/>
        <a:lstStyle/>
        <a:p>
          <a:r>
            <a:rPr lang="ru-RU" dirty="0"/>
            <a:t>Страховая сумма</a:t>
          </a:r>
        </a:p>
      </dgm:t>
    </dgm:pt>
    <dgm:pt modelId="{B452BD7D-9DAC-4858-B439-07139A66E211}" type="parTrans" cxnId="{BDD5F1DF-64B5-4F21-AAE5-86B9F11832CB}">
      <dgm:prSet/>
      <dgm:spPr/>
      <dgm:t>
        <a:bodyPr/>
        <a:lstStyle/>
        <a:p>
          <a:endParaRPr lang="ru-RU"/>
        </a:p>
      </dgm:t>
    </dgm:pt>
    <dgm:pt modelId="{8494817B-77BC-4888-B057-F9BC9C9FDF47}" type="sibTrans" cxnId="{BDD5F1DF-64B5-4F21-AAE5-86B9F11832CB}">
      <dgm:prSet/>
      <dgm:spPr/>
      <dgm:t>
        <a:bodyPr/>
        <a:lstStyle/>
        <a:p>
          <a:endParaRPr lang="ru-RU"/>
        </a:p>
      </dgm:t>
    </dgm:pt>
    <dgm:pt modelId="{FD1E1479-8BAD-4542-BED7-01B28F13F7AE}">
      <dgm:prSet phldrT="[Текст]" custT="1"/>
      <dgm:spPr/>
      <dgm:t>
        <a:bodyPr/>
        <a:lstStyle/>
        <a:p>
          <a:r>
            <a:rPr lang="ru-RU" sz="2400" dirty="0"/>
            <a:t>От 70% до 100% страховой стоимости</a:t>
          </a:r>
        </a:p>
      </dgm:t>
    </dgm:pt>
    <dgm:pt modelId="{465C283B-BC6D-4B2D-A209-BDE4B048F25A}" type="parTrans" cxnId="{90DEBA97-47B4-40E4-8BDA-5A738323E77D}">
      <dgm:prSet/>
      <dgm:spPr/>
      <dgm:t>
        <a:bodyPr/>
        <a:lstStyle/>
        <a:p>
          <a:endParaRPr lang="ru-RU"/>
        </a:p>
      </dgm:t>
    </dgm:pt>
    <dgm:pt modelId="{88D61D34-D296-4021-8FED-76974CA9382D}" type="sibTrans" cxnId="{90DEBA97-47B4-40E4-8BDA-5A738323E77D}">
      <dgm:prSet/>
      <dgm:spPr/>
      <dgm:t>
        <a:bodyPr/>
        <a:lstStyle/>
        <a:p>
          <a:endParaRPr lang="ru-RU"/>
        </a:p>
      </dgm:t>
    </dgm:pt>
    <dgm:pt modelId="{80FF8036-8EBA-4DF1-A2E7-33DD4AF2150F}" type="pres">
      <dgm:prSet presAssocID="{7DE177DC-FB87-4412-8D43-4843E1EA1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F8786-BEDE-4B93-9948-81EBCD6DC164}" type="pres">
      <dgm:prSet presAssocID="{6D8488CB-39E7-4A96-9792-0B4765FE4D30}" presName="composite" presStyleCnt="0"/>
      <dgm:spPr/>
    </dgm:pt>
    <dgm:pt modelId="{76373977-30D3-4D3D-A359-7C8DB1B188A7}" type="pres">
      <dgm:prSet presAssocID="{6D8488CB-39E7-4A96-9792-0B4765FE4D3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C50AA-204D-429E-A89C-5EC3F6770712}" type="pres">
      <dgm:prSet presAssocID="{6D8488CB-39E7-4A96-9792-0B4765FE4D3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DE595-AEBA-4A8B-B9D9-07440E44EC27}" type="pres">
      <dgm:prSet presAssocID="{9701A0D5-18B4-4140-A9CD-41CA57B033F2}" presName="space" presStyleCnt="0"/>
      <dgm:spPr/>
    </dgm:pt>
    <dgm:pt modelId="{51F3E0AD-7CDC-45AC-AB4B-F007A629CF86}" type="pres">
      <dgm:prSet presAssocID="{AC696E06-9E87-483F-8CBD-A657C9CDF4D1}" presName="composite" presStyleCnt="0"/>
      <dgm:spPr/>
    </dgm:pt>
    <dgm:pt modelId="{DA3C67B1-6E08-4672-9239-DF0C419F26A4}" type="pres">
      <dgm:prSet presAssocID="{AC696E06-9E87-483F-8CBD-A657C9CDF4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53DC5-3280-4EF6-8EFB-FE17AE7F421E}" type="pres">
      <dgm:prSet presAssocID="{AC696E06-9E87-483F-8CBD-A657C9CDF4D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8B263-F431-48C7-8927-16C1541E66DD}" type="pres">
      <dgm:prSet presAssocID="{038E7886-18D6-44D1-97E4-051302BA6DBD}" presName="space" presStyleCnt="0"/>
      <dgm:spPr/>
    </dgm:pt>
    <dgm:pt modelId="{5A901983-BBCA-49FF-BA2E-1CCBA7EAFDBE}" type="pres">
      <dgm:prSet presAssocID="{0F40B490-3732-4ED5-A6FC-4C1366B919DF}" presName="composite" presStyleCnt="0"/>
      <dgm:spPr/>
    </dgm:pt>
    <dgm:pt modelId="{79FFDA9B-FD67-47C8-9C1D-27E4CB9847A0}" type="pres">
      <dgm:prSet presAssocID="{0F40B490-3732-4ED5-A6FC-4C1366B919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CE653-7F2A-4CC2-B863-900E29080E29}" type="pres">
      <dgm:prSet presAssocID="{0F40B490-3732-4ED5-A6FC-4C1366B919D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96F1D9-EEC3-4D5E-B68F-46CCC3D02DCE}" type="presOf" srcId="{FD1E1479-8BAD-4542-BED7-01B28F13F7AE}" destId="{3FFCE653-7F2A-4CC2-B863-900E29080E29}" srcOrd="0" destOrd="0" presId="urn:microsoft.com/office/officeart/2005/8/layout/hList1"/>
    <dgm:cxn modelId="{5593EBB3-B3FE-4F97-9831-CD91DAC84AF1}" type="presOf" srcId="{0F40B490-3732-4ED5-A6FC-4C1366B919DF}" destId="{79FFDA9B-FD67-47C8-9C1D-27E4CB9847A0}" srcOrd="0" destOrd="0" presId="urn:microsoft.com/office/officeart/2005/8/layout/hList1"/>
    <dgm:cxn modelId="{5F23E201-3FD9-4761-A2FF-DC9EB1FFB0B0}" type="presOf" srcId="{AC696E06-9E87-483F-8CBD-A657C9CDF4D1}" destId="{DA3C67B1-6E08-4672-9239-DF0C419F26A4}" srcOrd="0" destOrd="0" presId="urn:microsoft.com/office/officeart/2005/8/layout/hList1"/>
    <dgm:cxn modelId="{E4DF70AB-F2B4-4A7D-A5C0-DDB7A61479EE}" type="presOf" srcId="{8F39B18E-87AA-4BA5-AD7B-6698A6C28E40}" destId="{72653DC5-3280-4EF6-8EFB-FE17AE7F421E}" srcOrd="0" destOrd="0" presId="urn:microsoft.com/office/officeart/2005/8/layout/hList1"/>
    <dgm:cxn modelId="{2DEBC5AA-F582-48A4-BFBA-5353287355FC}" type="presOf" srcId="{6D8488CB-39E7-4A96-9792-0B4765FE4D30}" destId="{76373977-30D3-4D3D-A359-7C8DB1B188A7}" srcOrd="0" destOrd="0" presId="urn:microsoft.com/office/officeart/2005/8/layout/hList1"/>
    <dgm:cxn modelId="{CAFB06A8-2194-45A3-B214-2D35F25D3175}" srcId="{AC696E06-9E87-483F-8CBD-A657C9CDF4D1}" destId="{8F39B18E-87AA-4BA5-AD7B-6698A6C28E40}" srcOrd="0" destOrd="0" parTransId="{73C25E2B-16C7-4594-9E06-AFEAF7A303F0}" sibTransId="{ECC2723A-2DEB-4F73-A471-80DBF099926A}"/>
    <dgm:cxn modelId="{A9C4C248-4318-45DA-AE70-6CFFA8A49C45}" srcId="{7DE177DC-FB87-4412-8D43-4843E1EA1AD4}" destId="{AC696E06-9E87-483F-8CBD-A657C9CDF4D1}" srcOrd="1" destOrd="0" parTransId="{B19BDC6E-6F55-41B3-B159-2AAB20E4B34C}" sibTransId="{038E7886-18D6-44D1-97E4-051302BA6DBD}"/>
    <dgm:cxn modelId="{74769F3F-0088-4B42-A7B1-B929B5294DD4}" type="presOf" srcId="{9FD6C500-85A2-4B08-9C3C-5A0277B65316}" destId="{13AC50AA-204D-429E-A89C-5EC3F6770712}" srcOrd="0" destOrd="0" presId="urn:microsoft.com/office/officeart/2005/8/layout/hList1"/>
    <dgm:cxn modelId="{063108C3-C8AA-49B6-BF27-90561A35568D}" type="presOf" srcId="{7DE177DC-FB87-4412-8D43-4843E1EA1AD4}" destId="{80FF8036-8EBA-4DF1-A2E7-33DD4AF2150F}" srcOrd="0" destOrd="0" presId="urn:microsoft.com/office/officeart/2005/8/layout/hList1"/>
    <dgm:cxn modelId="{BDD5F1DF-64B5-4F21-AAE5-86B9F11832CB}" srcId="{7DE177DC-FB87-4412-8D43-4843E1EA1AD4}" destId="{0F40B490-3732-4ED5-A6FC-4C1366B919DF}" srcOrd="2" destOrd="0" parTransId="{B452BD7D-9DAC-4858-B439-07139A66E211}" sibTransId="{8494817B-77BC-4888-B057-F9BC9C9FDF47}"/>
    <dgm:cxn modelId="{90DEBA97-47B4-40E4-8BDA-5A738323E77D}" srcId="{0F40B490-3732-4ED5-A6FC-4C1366B919DF}" destId="{FD1E1479-8BAD-4542-BED7-01B28F13F7AE}" srcOrd="0" destOrd="0" parTransId="{465C283B-BC6D-4B2D-A209-BDE4B048F25A}" sibTransId="{88D61D34-D296-4021-8FED-76974CA9382D}"/>
    <dgm:cxn modelId="{A17531DB-CD20-4D22-A764-7D53AB638796}" srcId="{7DE177DC-FB87-4412-8D43-4843E1EA1AD4}" destId="{6D8488CB-39E7-4A96-9792-0B4765FE4D30}" srcOrd="0" destOrd="0" parTransId="{217E6C82-F2C1-4CC1-AB69-D42B6E8B5C73}" sibTransId="{9701A0D5-18B4-4140-A9CD-41CA57B033F2}"/>
    <dgm:cxn modelId="{BBCD2B48-2068-4900-A57C-89D9ABBEA4CE}" srcId="{6D8488CB-39E7-4A96-9792-0B4765FE4D30}" destId="{9FD6C500-85A2-4B08-9C3C-5A0277B65316}" srcOrd="0" destOrd="0" parTransId="{3AB7B96B-EAF5-45AD-92B5-4983EAC147AC}" sibTransId="{BF27E5B4-F9D6-496F-862E-75C60D568B81}"/>
    <dgm:cxn modelId="{F0231053-F335-4856-9970-EF0F9E5EC721}" type="presParOf" srcId="{80FF8036-8EBA-4DF1-A2E7-33DD4AF2150F}" destId="{263F8786-BEDE-4B93-9948-81EBCD6DC164}" srcOrd="0" destOrd="0" presId="urn:microsoft.com/office/officeart/2005/8/layout/hList1"/>
    <dgm:cxn modelId="{F259B70F-477E-4021-BA8A-256036AD17C7}" type="presParOf" srcId="{263F8786-BEDE-4B93-9948-81EBCD6DC164}" destId="{76373977-30D3-4D3D-A359-7C8DB1B188A7}" srcOrd="0" destOrd="0" presId="urn:microsoft.com/office/officeart/2005/8/layout/hList1"/>
    <dgm:cxn modelId="{D395E552-D103-49B6-AA79-65819F00C796}" type="presParOf" srcId="{263F8786-BEDE-4B93-9948-81EBCD6DC164}" destId="{13AC50AA-204D-429E-A89C-5EC3F6770712}" srcOrd="1" destOrd="0" presId="urn:microsoft.com/office/officeart/2005/8/layout/hList1"/>
    <dgm:cxn modelId="{68F50C4D-33EC-48B9-AD95-5899C41ADE6F}" type="presParOf" srcId="{80FF8036-8EBA-4DF1-A2E7-33DD4AF2150F}" destId="{100DE595-AEBA-4A8B-B9D9-07440E44EC27}" srcOrd="1" destOrd="0" presId="urn:microsoft.com/office/officeart/2005/8/layout/hList1"/>
    <dgm:cxn modelId="{C7F65ADB-A37A-4D3B-B3A3-4596D73A56F1}" type="presParOf" srcId="{80FF8036-8EBA-4DF1-A2E7-33DD4AF2150F}" destId="{51F3E0AD-7CDC-45AC-AB4B-F007A629CF86}" srcOrd="2" destOrd="0" presId="urn:microsoft.com/office/officeart/2005/8/layout/hList1"/>
    <dgm:cxn modelId="{2D4C0318-6426-4717-9548-992018AB788C}" type="presParOf" srcId="{51F3E0AD-7CDC-45AC-AB4B-F007A629CF86}" destId="{DA3C67B1-6E08-4672-9239-DF0C419F26A4}" srcOrd="0" destOrd="0" presId="urn:microsoft.com/office/officeart/2005/8/layout/hList1"/>
    <dgm:cxn modelId="{80A2F6CF-36A2-43D9-8237-F239E48DCFF0}" type="presParOf" srcId="{51F3E0AD-7CDC-45AC-AB4B-F007A629CF86}" destId="{72653DC5-3280-4EF6-8EFB-FE17AE7F421E}" srcOrd="1" destOrd="0" presId="urn:microsoft.com/office/officeart/2005/8/layout/hList1"/>
    <dgm:cxn modelId="{52233AB9-57E9-40F0-A91C-1176EA9B71A2}" type="presParOf" srcId="{80FF8036-8EBA-4DF1-A2E7-33DD4AF2150F}" destId="{3228B263-F431-48C7-8927-16C1541E66DD}" srcOrd="3" destOrd="0" presId="urn:microsoft.com/office/officeart/2005/8/layout/hList1"/>
    <dgm:cxn modelId="{9271B38A-6458-4791-8A51-7B9C0E90905D}" type="presParOf" srcId="{80FF8036-8EBA-4DF1-A2E7-33DD4AF2150F}" destId="{5A901983-BBCA-49FF-BA2E-1CCBA7EAFDBE}" srcOrd="4" destOrd="0" presId="urn:microsoft.com/office/officeart/2005/8/layout/hList1"/>
    <dgm:cxn modelId="{62C25002-0030-4356-8169-C398343370F4}" type="presParOf" srcId="{5A901983-BBCA-49FF-BA2E-1CCBA7EAFDBE}" destId="{79FFDA9B-FD67-47C8-9C1D-27E4CB9847A0}" srcOrd="0" destOrd="0" presId="urn:microsoft.com/office/officeart/2005/8/layout/hList1"/>
    <dgm:cxn modelId="{8F3C8F93-31CF-435A-832C-5B75E9FE8F13}" type="presParOf" srcId="{5A901983-BBCA-49FF-BA2E-1CCBA7EAFDBE}" destId="{3FFCE653-7F2A-4CC2-B863-900E29080E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1D9504-44D1-451E-BAE4-31A9B8CA145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14C98-770C-421E-A509-C9F262D97428}">
      <dgm:prSet custT="1"/>
      <dgm:spPr/>
      <dgm:t>
        <a:bodyPr/>
        <a:lstStyle/>
        <a:p>
          <a:pPr rtl="0"/>
          <a:r>
            <a:rPr lang="ru-RU" sz="1600" dirty="0"/>
            <a:t>- соблюдать агротехнику, в том числе выполнять мероприятия, предусмотренные технологической картой</a:t>
          </a:r>
        </a:p>
      </dgm:t>
    </dgm:pt>
    <dgm:pt modelId="{DDAE3106-26E5-4F77-A739-F4FB7DD92EF0}" type="parTrans" cxnId="{7B47195C-A140-4D4B-B6D2-DD54C86B82E8}">
      <dgm:prSet/>
      <dgm:spPr/>
      <dgm:t>
        <a:bodyPr/>
        <a:lstStyle/>
        <a:p>
          <a:endParaRPr lang="ru-RU"/>
        </a:p>
      </dgm:t>
    </dgm:pt>
    <dgm:pt modelId="{D16B09DE-63F7-4DC7-80EB-3A0ECE74B5FF}" type="sibTrans" cxnId="{7B47195C-A140-4D4B-B6D2-DD54C86B82E8}">
      <dgm:prSet/>
      <dgm:spPr/>
      <dgm:t>
        <a:bodyPr/>
        <a:lstStyle/>
        <a:p>
          <a:endParaRPr lang="ru-RU"/>
        </a:p>
      </dgm:t>
    </dgm:pt>
    <dgm:pt modelId="{93D150D1-B3DB-4149-ABCA-F4F1C68379E1}">
      <dgm:prSet custT="1"/>
      <dgm:spPr/>
      <dgm:t>
        <a:bodyPr/>
        <a:lstStyle/>
        <a:p>
          <a:pPr rtl="0"/>
          <a:r>
            <a:rPr lang="ru-RU" sz="1600" dirty="0"/>
            <a:t>- согласовать со Страховщиком внесение изменений в технологическую карту</a:t>
          </a:r>
          <a:endParaRPr lang="ru-RU" sz="1600" dirty="0">
            <a:solidFill>
              <a:schemeClr val="tx1"/>
            </a:solidFill>
          </a:endParaRPr>
        </a:p>
      </dgm:t>
    </dgm:pt>
    <dgm:pt modelId="{22EFAC34-AB08-4413-B18E-B55423AF950C}" type="parTrans" cxnId="{3E1E0F9B-6024-489D-9A37-9BDB09F653F9}">
      <dgm:prSet/>
      <dgm:spPr/>
      <dgm:t>
        <a:bodyPr/>
        <a:lstStyle/>
        <a:p>
          <a:endParaRPr lang="ru-RU"/>
        </a:p>
      </dgm:t>
    </dgm:pt>
    <dgm:pt modelId="{6CE5BD64-692B-4C5B-A2D6-C39D1C90A4E7}" type="sibTrans" cxnId="{3E1E0F9B-6024-489D-9A37-9BDB09F653F9}">
      <dgm:prSet/>
      <dgm:spPr/>
      <dgm:t>
        <a:bodyPr/>
        <a:lstStyle/>
        <a:p>
          <a:endParaRPr lang="ru-RU"/>
        </a:p>
      </dgm:t>
    </dgm:pt>
    <dgm:pt modelId="{708E6D26-6F12-4259-8AD8-71586A823797}">
      <dgm:prSet custT="1"/>
      <dgm:spPr/>
      <dgm:t>
        <a:bodyPr/>
        <a:lstStyle/>
        <a:p>
          <a:pPr rtl="0"/>
          <a:r>
            <a:rPr lang="ru-RU" sz="1600" dirty="0">
              <a:solidFill>
                <a:schemeClr val="tx1"/>
              </a:solidFill>
            </a:rPr>
            <a:t>- предоставить Страховщику возможность произвести осмотр посевных площадей;</a:t>
          </a:r>
        </a:p>
        <a:p>
          <a:pPr rtl="0"/>
          <a:r>
            <a:rPr lang="ru-RU" sz="1600" dirty="0">
              <a:solidFill>
                <a:schemeClr val="tx1"/>
              </a:solidFill>
            </a:rPr>
            <a:t>- участвовать в осмотре.</a:t>
          </a:r>
        </a:p>
      </dgm:t>
    </dgm:pt>
    <dgm:pt modelId="{D79C7C86-CD48-48EE-A3E7-1BED74E0B39B}" type="parTrans" cxnId="{12996236-A04B-4428-8792-89F954DF000F}">
      <dgm:prSet/>
      <dgm:spPr/>
      <dgm:t>
        <a:bodyPr/>
        <a:lstStyle/>
        <a:p>
          <a:endParaRPr lang="ru-RU"/>
        </a:p>
      </dgm:t>
    </dgm:pt>
    <dgm:pt modelId="{D1FCA0BB-4165-49E0-9D9A-3F19D8198557}" type="sibTrans" cxnId="{12996236-A04B-4428-8792-89F954DF000F}">
      <dgm:prSet/>
      <dgm:spPr/>
      <dgm:t>
        <a:bodyPr/>
        <a:lstStyle/>
        <a:p>
          <a:endParaRPr lang="ru-RU"/>
        </a:p>
      </dgm:t>
    </dgm:pt>
    <dgm:pt modelId="{8B5BCACD-2358-4098-8019-21ECA39C7387}" type="pres">
      <dgm:prSet presAssocID="{8C1D9504-44D1-451E-BAE4-31A9B8CA14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CB953-3EF9-449A-A7CD-B33A964CD272}" type="pres">
      <dgm:prSet presAssocID="{11A14C98-770C-421E-A509-C9F262D97428}" presName="composite" presStyleCnt="0"/>
      <dgm:spPr/>
    </dgm:pt>
    <dgm:pt modelId="{8261152D-9CA2-4DB3-A020-B1E139FC37AE}" type="pres">
      <dgm:prSet presAssocID="{11A14C98-770C-421E-A509-C9F262D97428}" presName="rect1" presStyleLbl="trAlignAcc1" presStyleIdx="0" presStyleCnt="3" custScaleX="69614" custScaleY="113453" custLinFactNeighborX="-4499" custLinFactNeighborY="-1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75891-D2AB-4A93-878C-7F1D39429291}" type="pres">
      <dgm:prSet presAssocID="{11A14C98-770C-421E-A509-C9F262D97428}" presName="rect2" presStyleLbl="fgImgPlace1" presStyleIdx="0" presStyleCnt="3" custScaleX="113052" custScaleY="98536" custLinFactNeighborX="19980" custLinFactNeighborY="-97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ED2A8B-F207-409E-9FB2-1B1BC487AA45}" type="pres">
      <dgm:prSet presAssocID="{D16B09DE-63F7-4DC7-80EB-3A0ECE74B5FF}" presName="sibTrans" presStyleCnt="0"/>
      <dgm:spPr/>
    </dgm:pt>
    <dgm:pt modelId="{88C7481A-5827-4F7A-9C97-8DF2EE6BB9B4}" type="pres">
      <dgm:prSet presAssocID="{93D150D1-B3DB-4149-ABCA-F4F1C68379E1}" presName="composite" presStyleCnt="0"/>
      <dgm:spPr/>
    </dgm:pt>
    <dgm:pt modelId="{60AEFB9C-BFB9-4414-816C-7865E2C65EB0}" type="pres">
      <dgm:prSet presAssocID="{93D150D1-B3DB-4149-ABCA-F4F1C68379E1}" presName="rect1" presStyleLbl="trAlignAcc1" presStyleIdx="1" presStyleCnt="3" custScaleX="70881" custScaleY="129011" custLinFactNeighborX="-7120" custLinFactNeighborY="-1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04241-47CA-4E47-8BEC-2FE8B12BB3D2}" type="pres">
      <dgm:prSet presAssocID="{93D150D1-B3DB-4149-ABCA-F4F1C68379E1}" presName="rect2" presStyleLbl="fgImgPlace1" presStyleIdx="1" presStyleCnt="3" custScaleX="113168" custScaleY="98536" custLinFactNeighborY="-114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FD60C2-A78B-4B8B-9659-6992A86682E1}" type="pres">
      <dgm:prSet presAssocID="{6CE5BD64-692B-4C5B-A2D6-C39D1C90A4E7}" presName="sibTrans" presStyleCnt="0"/>
      <dgm:spPr/>
    </dgm:pt>
    <dgm:pt modelId="{713D3DB1-C000-46A9-882C-F2551779104A}" type="pres">
      <dgm:prSet presAssocID="{708E6D26-6F12-4259-8AD8-71586A823797}" presName="composite" presStyleCnt="0"/>
      <dgm:spPr/>
    </dgm:pt>
    <dgm:pt modelId="{40F9D1F1-11D7-4CC8-B464-C62B4E58C750}" type="pres">
      <dgm:prSet presAssocID="{708E6D26-6F12-4259-8AD8-71586A823797}" presName="rect1" presStyleLbl="trAlignAcc1" presStyleIdx="2" presStyleCnt="3" custScaleX="81925" custScaleY="100740" custLinFactNeighborX="-396" custLinFactNeighborY="-1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4E5CF-5FF1-4A90-81A0-58CF6301AA80}" type="pres">
      <dgm:prSet presAssocID="{708E6D26-6F12-4259-8AD8-71586A823797}" presName="rect2" presStyleLbl="fgImgPlace1" presStyleIdx="2" presStyleCnt="3" custScaleX="171315" custScaleY="98536" custLinFactNeighborX="7419" custLinFactNeighborY="-55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A0DA455-E74E-4490-8F52-ADBAC9CE033E}" type="presOf" srcId="{708E6D26-6F12-4259-8AD8-71586A823797}" destId="{40F9D1F1-11D7-4CC8-B464-C62B4E58C750}" srcOrd="0" destOrd="0" presId="urn:microsoft.com/office/officeart/2008/layout/PictureStrips"/>
    <dgm:cxn modelId="{12996236-A04B-4428-8792-89F954DF000F}" srcId="{8C1D9504-44D1-451E-BAE4-31A9B8CA145D}" destId="{708E6D26-6F12-4259-8AD8-71586A823797}" srcOrd="2" destOrd="0" parTransId="{D79C7C86-CD48-48EE-A3E7-1BED74E0B39B}" sibTransId="{D1FCA0BB-4165-49E0-9D9A-3F19D8198557}"/>
    <dgm:cxn modelId="{3E1E0F9B-6024-489D-9A37-9BDB09F653F9}" srcId="{8C1D9504-44D1-451E-BAE4-31A9B8CA145D}" destId="{93D150D1-B3DB-4149-ABCA-F4F1C68379E1}" srcOrd="1" destOrd="0" parTransId="{22EFAC34-AB08-4413-B18E-B55423AF950C}" sibTransId="{6CE5BD64-692B-4C5B-A2D6-C39D1C90A4E7}"/>
    <dgm:cxn modelId="{4A0811BE-73BE-43FE-A0E1-95D6AE7ADD95}" type="presOf" srcId="{11A14C98-770C-421E-A509-C9F262D97428}" destId="{8261152D-9CA2-4DB3-A020-B1E139FC37AE}" srcOrd="0" destOrd="0" presId="urn:microsoft.com/office/officeart/2008/layout/PictureStrips"/>
    <dgm:cxn modelId="{760C78E0-DE29-47A4-B022-40B48BBD2BDF}" type="presOf" srcId="{93D150D1-B3DB-4149-ABCA-F4F1C68379E1}" destId="{60AEFB9C-BFB9-4414-816C-7865E2C65EB0}" srcOrd="0" destOrd="0" presId="urn:microsoft.com/office/officeart/2008/layout/PictureStrips"/>
    <dgm:cxn modelId="{7B47195C-A140-4D4B-B6D2-DD54C86B82E8}" srcId="{8C1D9504-44D1-451E-BAE4-31A9B8CA145D}" destId="{11A14C98-770C-421E-A509-C9F262D97428}" srcOrd="0" destOrd="0" parTransId="{DDAE3106-26E5-4F77-A739-F4FB7DD92EF0}" sibTransId="{D16B09DE-63F7-4DC7-80EB-3A0ECE74B5FF}"/>
    <dgm:cxn modelId="{2EBFBE26-B767-434D-9E3A-F9A70B003EAC}" type="presOf" srcId="{8C1D9504-44D1-451E-BAE4-31A9B8CA145D}" destId="{8B5BCACD-2358-4098-8019-21ECA39C7387}" srcOrd="0" destOrd="0" presId="urn:microsoft.com/office/officeart/2008/layout/PictureStrips"/>
    <dgm:cxn modelId="{07EAD123-6BD8-4E80-BF7E-CBB39C776528}" type="presParOf" srcId="{8B5BCACD-2358-4098-8019-21ECA39C7387}" destId="{22BCB953-3EF9-449A-A7CD-B33A964CD272}" srcOrd="0" destOrd="0" presId="urn:microsoft.com/office/officeart/2008/layout/PictureStrips"/>
    <dgm:cxn modelId="{A4553A7C-4527-4011-B1DD-571967D573A5}" type="presParOf" srcId="{22BCB953-3EF9-449A-A7CD-B33A964CD272}" destId="{8261152D-9CA2-4DB3-A020-B1E139FC37AE}" srcOrd="0" destOrd="0" presId="urn:microsoft.com/office/officeart/2008/layout/PictureStrips"/>
    <dgm:cxn modelId="{7ACF21A0-8908-4147-87B3-5A77846AD6CB}" type="presParOf" srcId="{22BCB953-3EF9-449A-A7CD-B33A964CD272}" destId="{0E275891-D2AB-4A93-878C-7F1D39429291}" srcOrd="1" destOrd="0" presId="urn:microsoft.com/office/officeart/2008/layout/PictureStrips"/>
    <dgm:cxn modelId="{177A3904-0D33-4B2A-B28E-48A224AF3D64}" type="presParOf" srcId="{8B5BCACD-2358-4098-8019-21ECA39C7387}" destId="{58ED2A8B-F207-409E-9FB2-1B1BC487AA45}" srcOrd="1" destOrd="0" presId="urn:microsoft.com/office/officeart/2008/layout/PictureStrips"/>
    <dgm:cxn modelId="{3A2091D0-F5B2-4517-BB0B-8D578A538FF6}" type="presParOf" srcId="{8B5BCACD-2358-4098-8019-21ECA39C7387}" destId="{88C7481A-5827-4F7A-9C97-8DF2EE6BB9B4}" srcOrd="2" destOrd="0" presId="urn:microsoft.com/office/officeart/2008/layout/PictureStrips"/>
    <dgm:cxn modelId="{172A663F-8EE8-4B41-B8A4-673D40D802DD}" type="presParOf" srcId="{88C7481A-5827-4F7A-9C97-8DF2EE6BB9B4}" destId="{60AEFB9C-BFB9-4414-816C-7865E2C65EB0}" srcOrd="0" destOrd="0" presId="urn:microsoft.com/office/officeart/2008/layout/PictureStrips"/>
    <dgm:cxn modelId="{715055FD-9D75-471D-960A-55FC3135A398}" type="presParOf" srcId="{88C7481A-5827-4F7A-9C97-8DF2EE6BB9B4}" destId="{A0B04241-47CA-4E47-8BEC-2FE8B12BB3D2}" srcOrd="1" destOrd="0" presId="urn:microsoft.com/office/officeart/2008/layout/PictureStrips"/>
    <dgm:cxn modelId="{D43C5FD9-A07C-45C3-AAF7-5B40186A5082}" type="presParOf" srcId="{8B5BCACD-2358-4098-8019-21ECA39C7387}" destId="{20FD60C2-A78B-4B8B-9659-6992A86682E1}" srcOrd="3" destOrd="0" presId="urn:microsoft.com/office/officeart/2008/layout/PictureStrips"/>
    <dgm:cxn modelId="{016FDAA4-01C8-48D8-9E85-B2BB83C44578}" type="presParOf" srcId="{8B5BCACD-2358-4098-8019-21ECA39C7387}" destId="{713D3DB1-C000-46A9-882C-F2551779104A}" srcOrd="4" destOrd="0" presId="urn:microsoft.com/office/officeart/2008/layout/PictureStrips"/>
    <dgm:cxn modelId="{50D83626-C68E-4ECF-BBF0-D9849DF061FD}" type="presParOf" srcId="{713D3DB1-C000-46A9-882C-F2551779104A}" destId="{40F9D1F1-11D7-4CC8-B464-C62B4E58C750}" srcOrd="0" destOrd="0" presId="urn:microsoft.com/office/officeart/2008/layout/PictureStrips"/>
    <dgm:cxn modelId="{4948FAF8-C57B-47FC-8C4F-AECE44AB7E4B}" type="presParOf" srcId="{713D3DB1-C000-46A9-882C-F2551779104A}" destId="{7424E5CF-5FF1-4A90-81A0-58CF6301AA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CC614-9582-4F17-90F5-656CEA631D16}">
      <dsp:nvSpPr>
        <dsp:cNvPr id="0" name=""/>
        <dsp:cNvSpPr/>
      </dsp:nvSpPr>
      <dsp:spPr>
        <a:xfrm>
          <a:off x="650936" y="0"/>
          <a:ext cx="7377286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4B6E2-B42F-49A4-8C78-81995BB8AB3C}">
      <dsp:nvSpPr>
        <dsp:cNvPr id="0" name=""/>
        <dsp:cNvSpPr/>
      </dsp:nvSpPr>
      <dsp:spPr>
        <a:xfrm>
          <a:off x="9323" y="1219199"/>
          <a:ext cx="279360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Согласованы с Минсельхозом, Минфином и Банком России</a:t>
          </a:r>
        </a:p>
      </dsp:txBody>
      <dsp:txXfrm>
        <a:off x="88678" y="1298554"/>
        <a:ext cx="2634894" cy="1466890"/>
      </dsp:txXfrm>
    </dsp:sp>
    <dsp:sp modelId="{89936F27-C6C3-4ACB-9EDB-1B5BEC6B8127}">
      <dsp:nvSpPr>
        <dsp:cNvPr id="0" name=""/>
        <dsp:cNvSpPr/>
      </dsp:nvSpPr>
      <dsp:spPr>
        <a:xfrm>
          <a:off x="2942777" y="1219199"/>
          <a:ext cx="279360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Являются обязательными для всех страховщиков – членов НСА</a:t>
          </a:r>
        </a:p>
      </dsp:txBody>
      <dsp:txXfrm>
        <a:off x="3022132" y="1298554"/>
        <a:ext cx="2634894" cy="1466890"/>
      </dsp:txXfrm>
    </dsp:sp>
    <dsp:sp modelId="{6855722A-399F-4A5A-B8F4-27BB9BAB7D98}">
      <dsp:nvSpPr>
        <dsp:cNvPr id="0" name=""/>
        <dsp:cNvSpPr/>
      </dsp:nvSpPr>
      <dsp:spPr>
        <a:xfrm>
          <a:off x="5876232" y="1219199"/>
          <a:ext cx="279360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Единые стандарты заключения и урегулирования убытков</a:t>
          </a:r>
        </a:p>
      </dsp:txBody>
      <dsp:txXfrm>
        <a:off x="5955587" y="1298554"/>
        <a:ext cx="2634894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07C-A93C-4ED8-9C72-6D78518A34F3}">
      <dsp:nvSpPr>
        <dsp:cNvPr id="0" name=""/>
        <dsp:cNvSpPr/>
      </dsp:nvSpPr>
      <dsp:spPr>
        <a:xfrm>
          <a:off x="0" y="4500420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95BE5-A3B5-451E-84BA-126B94D1E41C}">
      <dsp:nvSpPr>
        <dsp:cNvPr id="0" name=""/>
        <dsp:cNvSpPr/>
      </dsp:nvSpPr>
      <dsp:spPr>
        <a:xfrm>
          <a:off x="0" y="2424156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55B90-16FA-4711-92A2-C0A3ED6CA7B2}">
      <dsp:nvSpPr>
        <dsp:cNvPr id="0" name=""/>
        <dsp:cNvSpPr/>
      </dsp:nvSpPr>
      <dsp:spPr>
        <a:xfrm>
          <a:off x="0" y="523381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F960-B8F3-4DF9-82F3-12852172B3A1}">
      <dsp:nvSpPr>
        <dsp:cNvPr id="0" name=""/>
        <dsp:cNvSpPr/>
      </dsp:nvSpPr>
      <dsp:spPr>
        <a:xfrm>
          <a:off x="2227927" y="2722"/>
          <a:ext cx="6341025" cy="5206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Используются только сорта / гибриды, внесенные в Государственный реестр селекционных достижений?</a:t>
          </a:r>
        </a:p>
      </dsp:txBody>
      <dsp:txXfrm>
        <a:off x="2227927" y="2722"/>
        <a:ext cx="6341025" cy="520658"/>
      </dsp:txXfrm>
    </dsp:sp>
    <dsp:sp modelId="{EAADDB38-D017-4C51-95B8-8BA5ED5D27EA}">
      <dsp:nvSpPr>
        <dsp:cNvPr id="0" name=""/>
        <dsp:cNvSpPr/>
      </dsp:nvSpPr>
      <dsp:spPr>
        <a:xfrm>
          <a:off x="0" y="2722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1.</a:t>
          </a:r>
        </a:p>
      </dsp:txBody>
      <dsp:txXfrm>
        <a:off x="25421" y="28143"/>
        <a:ext cx="2177085" cy="495237"/>
      </dsp:txXfrm>
    </dsp:sp>
    <dsp:sp modelId="{C18DEC5D-5D17-4832-B99F-7B0E0CB2FDD9}">
      <dsp:nvSpPr>
        <dsp:cNvPr id="0" name=""/>
        <dsp:cNvSpPr/>
      </dsp:nvSpPr>
      <dsp:spPr>
        <a:xfrm>
          <a:off x="0" y="523381"/>
          <a:ext cx="8568953" cy="127565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1"/>
              </a:solidFill>
            </a:rPr>
            <a:t>Согласно 260-ФЗ  страхованию с господдержкой подлежат только сорта, внесенные в Госреестр. </a:t>
          </a:r>
        </a:p>
      </dsp:txBody>
      <dsp:txXfrm>
        <a:off x="0" y="523381"/>
        <a:ext cx="8568953" cy="1275657"/>
      </dsp:txXfrm>
    </dsp:sp>
    <dsp:sp modelId="{6329334A-72A6-4109-B7E5-92CBAE4852C0}">
      <dsp:nvSpPr>
        <dsp:cNvPr id="0" name=""/>
        <dsp:cNvSpPr/>
      </dsp:nvSpPr>
      <dsp:spPr>
        <a:xfrm>
          <a:off x="2227927" y="1825071"/>
          <a:ext cx="6341025" cy="67751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Используются только сорта / гибриды, допущенные к использованию (районированные) в регионе страхования</a:t>
          </a:r>
          <a:r>
            <a:rPr lang="ru-RU" sz="1800" kern="1200" dirty="0"/>
            <a:t>?</a:t>
          </a:r>
        </a:p>
      </dsp:txBody>
      <dsp:txXfrm>
        <a:off x="2227927" y="1825071"/>
        <a:ext cx="6341025" cy="677511"/>
      </dsp:txXfrm>
    </dsp:sp>
    <dsp:sp modelId="{1B8012F1-6E98-43A4-8CC2-53E05459B4BB}">
      <dsp:nvSpPr>
        <dsp:cNvPr id="0" name=""/>
        <dsp:cNvSpPr/>
      </dsp:nvSpPr>
      <dsp:spPr>
        <a:xfrm>
          <a:off x="0" y="1903498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2. </a:t>
          </a:r>
        </a:p>
      </dsp:txBody>
      <dsp:txXfrm>
        <a:off x="25421" y="1928919"/>
        <a:ext cx="2177085" cy="495237"/>
      </dsp:txXfrm>
    </dsp:sp>
    <dsp:sp modelId="{6A66C11E-09F7-4842-8870-FD37134F2D53}">
      <dsp:nvSpPr>
        <dsp:cNvPr id="0" name=""/>
        <dsp:cNvSpPr/>
      </dsp:nvSpPr>
      <dsp:spPr>
        <a:xfrm>
          <a:off x="0" y="2520280"/>
          <a:ext cx="8568953" cy="145114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1"/>
              </a:solidFill>
            </a:rPr>
            <a:t>Использование нерайонированных сортов допускается  260-ФЗ. Однако их использование имеет существенное значение при определении степени  риска.</a:t>
          </a:r>
        </a:p>
      </dsp:txBody>
      <dsp:txXfrm>
        <a:off x="0" y="2520280"/>
        <a:ext cx="8568953" cy="1451146"/>
      </dsp:txXfrm>
    </dsp:sp>
    <dsp:sp modelId="{D057CADB-2201-4155-A9FD-CA3D14AEC9E9}">
      <dsp:nvSpPr>
        <dsp:cNvPr id="0" name=""/>
        <dsp:cNvSpPr/>
      </dsp:nvSpPr>
      <dsp:spPr>
        <a:xfrm>
          <a:off x="2227927" y="3979762"/>
          <a:ext cx="6341025" cy="5206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Имеются документы, подтверждающие право пользования всей площадью с/х угодий?</a:t>
          </a:r>
        </a:p>
      </dsp:txBody>
      <dsp:txXfrm>
        <a:off x="2227927" y="3979762"/>
        <a:ext cx="6341025" cy="520658"/>
      </dsp:txXfrm>
    </dsp:sp>
    <dsp:sp modelId="{E9510C96-8BD3-4C38-A46F-E661B1724752}">
      <dsp:nvSpPr>
        <dsp:cNvPr id="0" name=""/>
        <dsp:cNvSpPr/>
      </dsp:nvSpPr>
      <dsp:spPr>
        <a:xfrm>
          <a:off x="0" y="3979762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3. </a:t>
          </a:r>
        </a:p>
      </dsp:txBody>
      <dsp:txXfrm>
        <a:off x="25421" y="4005183"/>
        <a:ext cx="2177085" cy="495237"/>
      </dsp:txXfrm>
    </dsp:sp>
    <dsp:sp modelId="{34BB9207-9E74-45C5-BC08-C51DCC184D06}">
      <dsp:nvSpPr>
        <dsp:cNvPr id="0" name=""/>
        <dsp:cNvSpPr/>
      </dsp:nvSpPr>
      <dsp:spPr>
        <a:xfrm>
          <a:off x="0" y="4500420"/>
          <a:ext cx="8568953" cy="104147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1"/>
              </a:solidFill>
            </a:rPr>
            <a:t>Аграрию необходимо иметь документы на всю посевную площадь (собственность/аренда на весь срок выращивания) </a:t>
          </a:r>
        </a:p>
      </dsp:txBody>
      <dsp:txXfrm>
        <a:off x="0" y="4500420"/>
        <a:ext cx="8568953" cy="1041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5B90-16FA-4711-92A2-C0A3ED6CA7B2}">
      <dsp:nvSpPr>
        <dsp:cNvPr id="0" name=""/>
        <dsp:cNvSpPr/>
      </dsp:nvSpPr>
      <dsp:spPr>
        <a:xfrm>
          <a:off x="0" y="869691"/>
          <a:ext cx="875116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F960-B8F3-4DF9-82F3-12852172B3A1}">
      <dsp:nvSpPr>
        <dsp:cNvPr id="0" name=""/>
        <dsp:cNvSpPr/>
      </dsp:nvSpPr>
      <dsp:spPr>
        <a:xfrm>
          <a:off x="2275303" y="29"/>
          <a:ext cx="6475864" cy="86966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Определение средней урожайности с/х культур </a:t>
          </a:r>
        </a:p>
      </dsp:txBody>
      <dsp:txXfrm>
        <a:off x="2275303" y="29"/>
        <a:ext cx="6475864" cy="869661"/>
      </dsp:txXfrm>
    </dsp:sp>
    <dsp:sp modelId="{EAADDB38-D017-4C51-95B8-8BA5ED5D27EA}">
      <dsp:nvSpPr>
        <dsp:cNvPr id="0" name=""/>
        <dsp:cNvSpPr/>
      </dsp:nvSpPr>
      <dsp:spPr>
        <a:xfrm>
          <a:off x="0" y="29"/>
          <a:ext cx="2275303" cy="8696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4.</a:t>
          </a:r>
        </a:p>
      </dsp:txBody>
      <dsp:txXfrm>
        <a:off x="42461" y="42490"/>
        <a:ext cx="2190381" cy="827200"/>
      </dsp:txXfrm>
    </dsp:sp>
    <dsp:sp modelId="{C18DEC5D-5D17-4832-B99F-7B0E0CB2FDD9}">
      <dsp:nvSpPr>
        <dsp:cNvPr id="0" name=""/>
        <dsp:cNvSpPr/>
      </dsp:nvSpPr>
      <dsp:spPr>
        <a:xfrm>
          <a:off x="0" y="869691"/>
          <a:ext cx="8751168" cy="4258623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>
              <a:solidFill>
                <a:schemeClr val="bg1"/>
              </a:solidFill>
            </a:rPr>
            <a:t>Средняя урожайность определяется согласно методикам, утверждаемым приказом МСХ России.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>
              <a:solidFill>
                <a:schemeClr val="bg1"/>
              </a:solidFill>
            </a:rPr>
            <a:t>Определяется как средняя урожайность, сложившаяся за 5 лет, предшествующих году заключения договора.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>
              <a:solidFill>
                <a:schemeClr val="bg1"/>
              </a:solidFill>
            </a:rPr>
            <a:t>В случае, если аграрием данная культура не возделывалась, то для расчета принимаются данные по району/региону. </a:t>
          </a:r>
          <a:br>
            <a:rPr lang="ru-RU" sz="1800" kern="1200" dirty="0">
              <a:solidFill>
                <a:schemeClr val="bg1"/>
              </a:solidFill>
            </a:rPr>
          </a:b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b="1" u="sng" kern="1200" dirty="0">
              <a:solidFill>
                <a:schemeClr val="accent2">
                  <a:lumMod val="40000"/>
                  <a:lumOff val="60000"/>
                </a:schemeClr>
              </a:solidFill>
            </a:rPr>
            <a:t>Частые ошибки</a:t>
          </a:r>
          <a:endParaRPr lang="ru-RU" sz="18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>
              <a:solidFill>
                <a:schemeClr val="bg1"/>
              </a:solidFill>
            </a:rPr>
            <a:t>В заявлении указывается средний сбор с 1 га согласно гр.8 29-СХ/2-фермер, который рассчитывается с уборочной площади.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>
              <a:solidFill>
                <a:schemeClr val="bg1"/>
              </a:solidFill>
            </a:rPr>
            <a:t>При обращении в Росстат данные об урожайности предоставляются либо с уборочной площади либо с уточненной (например, при страховании  озимых не учитываются площади, погибшие в зимний период).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0" y="869691"/>
        <a:ext cx="8751168" cy="425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97F8-E3C6-47DF-A54F-17A10902CB1D}">
      <dsp:nvSpPr>
        <dsp:cNvPr id="0" name=""/>
        <dsp:cNvSpPr/>
      </dsp:nvSpPr>
      <dsp:spPr>
        <a:xfrm>
          <a:off x="-6332750" y="-971248"/>
          <a:ext cx="7559076" cy="755907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C2558-004C-4FBB-9E0D-C9815D63CC15}">
      <dsp:nvSpPr>
        <dsp:cNvPr id="0" name=""/>
        <dsp:cNvSpPr/>
      </dsp:nvSpPr>
      <dsp:spPr>
        <a:xfrm>
          <a:off x="393981" y="255315"/>
          <a:ext cx="7883969" cy="51040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С/х культура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включена в план с/х страхования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на текущий год. Страхованию подлежит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вся площадь в субъекте РФ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393981" y="255315"/>
        <a:ext cx="7883969" cy="510407"/>
      </dsp:txXfrm>
    </dsp:sp>
    <dsp:sp modelId="{C5AD077C-450F-4215-A7B9-9207667B22E2}">
      <dsp:nvSpPr>
        <dsp:cNvPr id="0" name=""/>
        <dsp:cNvSpPr/>
      </dsp:nvSpPr>
      <dsp:spPr>
        <a:xfrm>
          <a:off x="74977" y="191515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1C4CD0-4A51-45F9-BF2B-8FEC0190CA0C}">
      <dsp:nvSpPr>
        <dsp:cNvPr id="0" name=""/>
        <dsp:cNvSpPr/>
      </dsp:nvSpPr>
      <dsp:spPr>
        <a:xfrm>
          <a:off x="856201" y="1021376"/>
          <a:ext cx="7421750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страхования заключен не позднее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15 календарных дней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 после окончания сева </a:t>
          </a:r>
        </a:p>
      </dsp:txBody>
      <dsp:txXfrm>
        <a:off x="856201" y="1021376"/>
        <a:ext cx="7421750" cy="510407"/>
      </dsp:txXfrm>
    </dsp:sp>
    <dsp:sp modelId="{ED1634C3-677E-408B-9144-65B2DB7D2C6B}">
      <dsp:nvSpPr>
        <dsp:cNvPr id="0" name=""/>
        <dsp:cNvSpPr/>
      </dsp:nvSpPr>
      <dsp:spPr>
        <a:xfrm>
          <a:off x="537196" y="957575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10C58A-B1DA-48C5-9235-A4B17796F688}">
      <dsp:nvSpPr>
        <dsp:cNvPr id="0" name=""/>
        <dsp:cNvSpPr/>
      </dsp:nvSpPr>
      <dsp:spPr>
        <a:xfrm>
          <a:off x="1109495" y="1786874"/>
          <a:ext cx="7168456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страхования вступил в силу и по нему перечислена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50%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начисленной страховой премии</a:t>
          </a:r>
        </a:p>
      </dsp:txBody>
      <dsp:txXfrm>
        <a:off x="1109495" y="1786874"/>
        <a:ext cx="7168456" cy="510407"/>
      </dsp:txXfrm>
    </dsp:sp>
    <dsp:sp modelId="{6265A231-D807-4578-87F7-5CAD492CE34A}">
      <dsp:nvSpPr>
        <dsp:cNvPr id="0" name=""/>
        <dsp:cNvSpPr/>
      </dsp:nvSpPr>
      <dsp:spPr>
        <a:xfrm>
          <a:off x="790490" y="1723073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1EF3D9-1AF2-4172-A69C-4A6C9422B153}">
      <dsp:nvSpPr>
        <dsp:cNvPr id="0" name=""/>
        <dsp:cNvSpPr/>
      </dsp:nvSpPr>
      <dsp:spPr>
        <a:xfrm>
          <a:off x="1190369" y="2552934"/>
          <a:ext cx="7087581" cy="51040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Страховая сумма в договоре страхования установлена в размере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не менее чем 70% страховой стоимости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1190369" y="2552934"/>
        <a:ext cx="7087581" cy="510407"/>
      </dsp:txXfrm>
    </dsp:sp>
    <dsp:sp modelId="{B84E17B2-D509-4432-A956-B55A3252ABBD}">
      <dsp:nvSpPr>
        <dsp:cNvPr id="0" name=""/>
        <dsp:cNvSpPr/>
      </dsp:nvSpPr>
      <dsp:spPr>
        <a:xfrm>
          <a:off x="871365" y="2489133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7E442E-BED5-4957-812F-E629F96A56CD}">
      <dsp:nvSpPr>
        <dsp:cNvPr id="0" name=""/>
        <dsp:cNvSpPr/>
      </dsp:nvSpPr>
      <dsp:spPr>
        <a:xfrm>
          <a:off x="1109495" y="3318995"/>
          <a:ext cx="7168456" cy="51040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Франшиза составляет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от 10 до 50%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 страховой суммы</a:t>
          </a:r>
        </a:p>
      </dsp:txBody>
      <dsp:txXfrm>
        <a:off x="1109495" y="3318995"/>
        <a:ext cx="7168456" cy="510407"/>
      </dsp:txXfrm>
    </dsp:sp>
    <dsp:sp modelId="{5A0FACB0-42EB-4A1E-9278-1A31381537C6}">
      <dsp:nvSpPr>
        <dsp:cNvPr id="0" name=""/>
        <dsp:cNvSpPr/>
      </dsp:nvSpPr>
      <dsp:spPr>
        <a:xfrm>
          <a:off x="790490" y="3255194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749D63-25EF-4DF9-99D1-84AF0DBAEB0E}">
      <dsp:nvSpPr>
        <dsp:cNvPr id="0" name=""/>
        <dsp:cNvSpPr/>
      </dsp:nvSpPr>
      <dsp:spPr>
        <a:xfrm>
          <a:off x="856201" y="4084493"/>
          <a:ext cx="7421750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Расчет страховой стоимости осуществляется согласно методикам, утвержденным Минсельхозом</a:t>
          </a:r>
        </a:p>
      </dsp:txBody>
      <dsp:txXfrm>
        <a:off x="856201" y="4084493"/>
        <a:ext cx="7421750" cy="510407"/>
      </dsp:txXfrm>
    </dsp:sp>
    <dsp:sp modelId="{0D74C856-D17B-467E-A87A-83DE07580B2D}">
      <dsp:nvSpPr>
        <dsp:cNvPr id="0" name=""/>
        <dsp:cNvSpPr/>
      </dsp:nvSpPr>
      <dsp:spPr>
        <a:xfrm>
          <a:off x="537196" y="4020692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6CF797-EDB6-46BF-9D1A-87DDF7A868D5}">
      <dsp:nvSpPr>
        <dsp:cNvPr id="0" name=""/>
        <dsp:cNvSpPr/>
      </dsp:nvSpPr>
      <dsp:spPr>
        <a:xfrm>
          <a:off x="393981" y="4850553"/>
          <a:ext cx="7883969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не может быть прекращен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до наступления срока, на который он был заключен,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кроме случаев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, предусмотренных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статьей 958 ГК РФ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393981" y="4850553"/>
        <a:ext cx="7883969" cy="510407"/>
      </dsp:txXfrm>
    </dsp:sp>
    <dsp:sp modelId="{E854E8CC-0267-4E27-877D-8A2ECE22CDAA}">
      <dsp:nvSpPr>
        <dsp:cNvPr id="0" name=""/>
        <dsp:cNvSpPr/>
      </dsp:nvSpPr>
      <dsp:spPr>
        <a:xfrm>
          <a:off x="74977" y="4786752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73977-30D3-4D3D-A359-7C8DB1B188A7}">
      <dsp:nvSpPr>
        <dsp:cNvPr id="0" name=""/>
        <dsp:cNvSpPr/>
      </dsp:nvSpPr>
      <dsp:spPr>
        <a:xfrm>
          <a:off x="2712" y="678044"/>
          <a:ext cx="2644431" cy="105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Риски</a:t>
          </a:r>
        </a:p>
      </dsp:txBody>
      <dsp:txXfrm>
        <a:off x="2712" y="678044"/>
        <a:ext cx="2644431" cy="1050817"/>
      </dsp:txXfrm>
    </dsp:sp>
    <dsp:sp modelId="{13AC50AA-204D-429E-A89C-5EC3F6770712}">
      <dsp:nvSpPr>
        <dsp:cNvPr id="0" name=""/>
        <dsp:cNvSpPr/>
      </dsp:nvSpPr>
      <dsp:spPr>
        <a:xfrm>
          <a:off x="2712" y="1728862"/>
          <a:ext cx="2644431" cy="1353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Перечень из числа 28 рисков </a:t>
          </a:r>
        </a:p>
      </dsp:txBody>
      <dsp:txXfrm>
        <a:off x="2712" y="1728862"/>
        <a:ext cx="2644431" cy="1353285"/>
      </dsp:txXfrm>
    </dsp:sp>
    <dsp:sp modelId="{DA3C67B1-6E08-4672-9239-DF0C419F26A4}">
      <dsp:nvSpPr>
        <dsp:cNvPr id="0" name=""/>
        <dsp:cNvSpPr/>
      </dsp:nvSpPr>
      <dsp:spPr>
        <a:xfrm>
          <a:off x="3017364" y="678044"/>
          <a:ext cx="2644431" cy="105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Франшиза</a:t>
          </a:r>
        </a:p>
      </dsp:txBody>
      <dsp:txXfrm>
        <a:off x="3017364" y="678044"/>
        <a:ext cx="2644431" cy="1050817"/>
      </dsp:txXfrm>
    </dsp:sp>
    <dsp:sp modelId="{72653DC5-3280-4EF6-8EFB-FE17AE7F421E}">
      <dsp:nvSpPr>
        <dsp:cNvPr id="0" name=""/>
        <dsp:cNvSpPr/>
      </dsp:nvSpPr>
      <dsp:spPr>
        <a:xfrm>
          <a:off x="3017364" y="1728862"/>
          <a:ext cx="2644431" cy="1353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От 10% до 50% страховой суммы</a:t>
          </a:r>
        </a:p>
      </dsp:txBody>
      <dsp:txXfrm>
        <a:off x="3017364" y="1728862"/>
        <a:ext cx="2644431" cy="1353285"/>
      </dsp:txXfrm>
    </dsp:sp>
    <dsp:sp modelId="{79FFDA9B-FD67-47C8-9C1D-27E4CB9847A0}">
      <dsp:nvSpPr>
        <dsp:cNvPr id="0" name=""/>
        <dsp:cNvSpPr/>
      </dsp:nvSpPr>
      <dsp:spPr>
        <a:xfrm>
          <a:off x="6032016" y="678044"/>
          <a:ext cx="2644431" cy="1050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Страховая сумма</a:t>
          </a:r>
        </a:p>
      </dsp:txBody>
      <dsp:txXfrm>
        <a:off x="6032016" y="678044"/>
        <a:ext cx="2644431" cy="1050817"/>
      </dsp:txXfrm>
    </dsp:sp>
    <dsp:sp modelId="{3FFCE653-7F2A-4CC2-B863-900E29080E29}">
      <dsp:nvSpPr>
        <dsp:cNvPr id="0" name=""/>
        <dsp:cNvSpPr/>
      </dsp:nvSpPr>
      <dsp:spPr>
        <a:xfrm>
          <a:off x="6032016" y="1728862"/>
          <a:ext cx="2644431" cy="1353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От 70% до 100% страховой стоимости</a:t>
          </a:r>
        </a:p>
      </dsp:txBody>
      <dsp:txXfrm>
        <a:off x="6032016" y="1728862"/>
        <a:ext cx="2644431" cy="1353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152D-9CA2-4DB3-A020-B1E139FC37AE}">
      <dsp:nvSpPr>
        <dsp:cNvPr id="0" name=""/>
        <dsp:cNvSpPr/>
      </dsp:nvSpPr>
      <dsp:spPr>
        <a:xfrm>
          <a:off x="751953" y="909154"/>
          <a:ext cx="3211653" cy="16356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652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соблюдать агротехнику, в том числе выполнять мероприятия, предусмотренные технологической картой</a:t>
          </a:r>
        </a:p>
      </dsp:txBody>
      <dsp:txXfrm>
        <a:off x="751953" y="909154"/>
        <a:ext cx="3211653" cy="1635678"/>
      </dsp:txXfrm>
    </dsp:sp>
    <dsp:sp modelId="{0E275891-D2AB-4A93-878C-7F1D39429291}">
      <dsp:nvSpPr>
        <dsp:cNvPr id="0" name=""/>
        <dsp:cNvSpPr/>
      </dsp:nvSpPr>
      <dsp:spPr>
        <a:xfrm>
          <a:off x="202132" y="851574"/>
          <a:ext cx="1140928" cy="149164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EFB9C-BFB9-4414-816C-7865E2C65EB0}">
      <dsp:nvSpPr>
        <dsp:cNvPr id="0" name=""/>
        <dsp:cNvSpPr/>
      </dsp:nvSpPr>
      <dsp:spPr>
        <a:xfrm>
          <a:off x="5080078" y="709566"/>
          <a:ext cx="3270106" cy="18599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652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согласовать со Страховщиком внесение изменений в технологическую карту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080078" y="709566"/>
        <a:ext cx="3270106" cy="1859982"/>
      </dsp:txXfrm>
    </dsp:sp>
    <dsp:sp modelId="{A0B04241-47CA-4E47-8BEC-2FE8B12BB3D2}">
      <dsp:nvSpPr>
        <dsp:cNvPr id="0" name=""/>
        <dsp:cNvSpPr/>
      </dsp:nvSpPr>
      <dsp:spPr>
        <a:xfrm>
          <a:off x="4478179" y="775608"/>
          <a:ext cx="1142098" cy="149164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9D1F1-11D7-4CC8-B464-C62B4E58C750}">
      <dsp:nvSpPr>
        <dsp:cNvPr id="0" name=""/>
        <dsp:cNvSpPr/>
      </dsp:nvSpPr>
      <dsp:spPr>
        <a:xfrm>
          <a:off x="2916016" y="2990248"/>
          <a:ext cx="3779622" cy="14523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652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- предоставить Страховщику возможность произвести осмотр посевных площадей;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- участвовать в осмотре.</a:t>
          </a:r>
        </a:p>
      </dsp:txBody>
      <dsp:txXfrm>
        <a:off x="2916016" y="2990248"/>
        <a:ext cx="3779622" cy="1452392"/>
      </dsp:txXfrm>
    </dsp:sp>
    <dsp:sp modelId="{7424E5CF-5FF1-4A90-81A0-58CF6301AA80}">
      <dsp:nvSpPr>
        <dsp:cNvPr id="0" name=""/>
        <dsp:cNvSpPr/>
      </dsp:nvSpPr>
      <dsp:spPr>
        <a:xfrm>
          <a:off x="2040124" y="2878047"/>
          <a:ext cx="1728922" cy="149164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60613-D160-44E4-B65E-87F79D8926B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558C-95F9-47C5-8437-7423433E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9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C1A2-F495-41DA-9342-0E7F8F04C985}" type="datetimeFigureOut">
              <a:rPr lang="ru-RU" smtClean="0"/>
              <a:t>25.02.2021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5CD-7AFB-4C09-8717-AF3AF4E7F5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DE19-D4AF-481D-AEBD-30590ED4840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26C08-1D9D-4D59-8C2B-36302681FAE2}" type="datetime1">
              <a:rPr lang="ru-RU" smtClean="0"/>
              <a:t>25.02.2021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377D-E241-4D22-9A93-1E8B85A877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140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3369C-52FD-4A86-90F6-1CF1881AF422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DB25-4203-4C91-A1E2-8E0A632A4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242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9FAAC-6D4F-4595-A8F7-5DDD7543F825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06-9203-4527-8B0D-15B0E628C8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5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CD9-E925-40B7-9FAA-AAB5BC0E232D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0389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11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8118901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17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RuchkaYB\Desktop\1351134023_www.radionetplus.ru_2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8"/>
          <a:stretch/>
        </p:blipFill>
        <p:spPr bwMode="auto">
          <a:xfrm>
            <a:off x="0" y="4181475"/>
            <a:ext cx="918051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0" y="260650"/>
            <a:ext cx="519405" cy="139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2895600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4104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634082"/>
          </a:xfrm>
          <a:prstGeom prst="rect">
            <a:avLst/>
          </a:prstGeom>
        </p:spPr>
        <p:txBody>
          <a:bodyPr lIns="36000" rIns="36000"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44616"/>
          </a:xfrm>
        </p:spPr>
        <p:txBody>
          <a:bodyPr lIns="72000" rIns="72000"/>
          <a:lstStyle>
            <a:lvl1pPr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342900" indent="-342900">
              <a:buClrTx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553696"/>
            <a:ext cx="576064" cy="259680"/>
          </a:xfrm>
          <a:ln>
            <a:noFill/>
          </a:ln>
        </p:spPr>
        <p:txBody>
          <a:bodyPr lIns="252000"/>
          <a:lstStyle>
            <a:lvl1pPr>
              <a:defRPr i="0">
                <a:solidFill>
                  <a:schemeClr val="tx2"/>
                </a:solidFill>
              </a:defRPr>
            </a:lvl1pPr>
          </a:lstStyle>
          <a:p>
            <a:fld id="{445694BC-9B62-4A0B-A66B-2BEFF40051B6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83568" y="908720"/>
            <a:ext cx="8352928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4251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DCB54-6B55-4625-AA53-0D7EB7BEAD91}" type="datetime1">
              <a:rPr lang="ru-RU" smtClean="0">
                <a:solidFill>
                  <a:prstClr val="black"/>
                </a:solidFill>
              </a:rPr>
              <a:pPr/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412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5A891-755E-4AD8-BE79-D0EA96EF3FDE}" type="datetime1">
              <a:rPr lang="ru-RU" smtClean="0">
                <a:solidFill>
                  <a:prstClr val="black"/>
                </a:solidFill>
              </a:rPr>
              <a:pPr/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7490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5D7014-FC9E-4F8F-BBB5-87C750FC8A63}" type="datetime1">
              <a:rPr lang="ru-RU" smtClean="0">
                <a:solidFill>
                  <a:prstClr val="black"/>
                </a:solidFill>
              </a:rPr>
              <a:pPr/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45237"/>
            <a:ext cx="432048" cy="2681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65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F8153-0D8B-4FDC-91B5-B60980DC1B00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01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1B5B-B67D-4CB8-81F4-508C4FA5E48A}" type="datetime1">
              <a:rPr lang="ru-RU" smtClean="0">
                <a:solidFill>
                  <a:prstClr val="white"/>
                </a:solidFill>
              </a:rPr>
              <a:t>25.02.2021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10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3FC5-A3AD-484C-8CB7-9BD15490E4B4}" type="datetime1">
              <a:rPr lang="ru-RU" smtClean="0">
                <a:solidFill>
                  <a:prstClr val="white"/>
                </a:solidFill>
              </a:rPr>
              <a:t>25.02.2021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306D-FB38-4C2C-8D44-F9671E0B75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18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84CE0-4560-480E-B53E-8A3EF415099C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09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1C9AC-39E4-4EE5-A43A-BFA30228FE77}" type="datetime1">
              <a:rPr lang="ru-RU" smtClean="0">
                <a:solidFill>
                  <a:prstClr val="white"/>
                </a:solidFill>
              </a:rPr>
              <a:t>25.02.2021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E828D-CE99-45CD-8D11-2FBF56DA77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3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14587-6598-44BE-A4FF-85349FF1F54D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72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92C94-BE10-4E85-A060-C683D66550A7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813C-DA1B-4632-B230-A88399D34F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129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D68E-726F-418A-BA54-42AA7E369548}" type="datetime1">
              <a:rPr lang="ru-RU" smtClean="0">
                <a:solidFill>
                  <a:prstClr val="white"/>
                </a:solidFill>
              </a:rPr>
              <a:t>25.02.2021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CB01-F7DF-496D-BD34-ECC02C8D9C5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708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F9110-82A8-445E-B503-44624A6F1080}" type="datetime1">
              <a:rPr lang="ru-RU" smtClean="0">
                <a:solidFill>
                  <a:prstClr val="black"/>
                </a:solidFill>
              </a:rPr>
              <a:t>25.02.2021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2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92" r:id="rId14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00" y="1052736"/>
            <a:ext cx="874848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08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C:\Users\RuchkaYB\Desktop\Untitled-4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-3533" r="-517" b="40830"/>
          <a:stretch/>
        </p:blipFill>
        <p:spPr bwMode="auto">
          <a:xfrm>
            <a:off x="0" y="548681"/>
            <a:ext cx="918248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" y="0"/>
            <a:ext cx="9144000" cy="908720"/>
          </a:xfrm>
          <a:prstGeom prst="rect">
            <a:avLst/>
          </a:prstGeom>
          <a:solidFill>
            <a:srgbClr val="3BB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305258" cy="82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Нижний колонтитул 4"/>
          <p:cNvSpPr txBox="1">
            <a:spLocks/>
          </p:cNvSpPr>
          <p:nvPr userDrawn="1"/>
        </p:nvSpPr>
        <p:spPr>
          <a:xfrm>
            <a:off x="683568" y="23257"/>
            <a:ext cx="8280920" cy="23739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err="1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Агрострахование</a:t>
            </a:r>
            <a:r>
              <a:rPr lang="ru-RU" sz="1600" dirty="0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  с  господдержкой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25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naai.ru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488832" cy="3528392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Практика страхования урожая сельхозкультур с господдержкой: </a:t>
            </a:r>
            <a:r>
              <a:rPr lang="ru-RU" sz="2800" i="1" dirty="0"/>
              <a:t>как правильно организовать взаимодействие со страховой компанией</a:t>
            </a: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87624" y="404664"/>
            <a:ext cx="7344816" cy="792088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1F497D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4896544" cy="96011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/>
              <a:t>Мухарбий Борануков</a:t>
            </a:r>
          </a:p>
          <a:p>
            <a:pPr algn="l"/>
            <a:r>
              <a:rPr lang="ru-RU" sz="1600" b="1" dirty="0"/>
              <a:t>Исполнительный директор НСА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96" y="6165304"/>
            <a:ext cx="9180512" cy="504000"/>
          </a:xfrm>
        </p:spPr>
        <p:txBody>
          <a:bodyPr anchor="ctr"/>
          <a:lstStyle/>
          <a:p>
            <a:r>
              <a:rPr lang="ru-RU" sz="1700" dirty="0" smtClean="0">
                <a:solidFill>
                  <a:srgbClr val="1F497D"/>
                </a:solidFill>
              </a:rPr>
              <a:t>25 февраля 2021 </a:t>
            </a:r>
            <a:r>
              <a:rPr lang="ru-RU" sz="1700" dirty="0">
                <a:solidFill>
                  <a:srgbClr val="1F497D"/>
                </a:solidFill>
              </a:rPr>
              <a:t>г.</a:t>
            </a:r>
          </a:p>
          <a:p>
            <a:r>
              <a:rPr lang="ru-RU" sz="1700" dirty="0">
                <a:solidFill>
                  <a:srgbClr val="1F497D"/>
                </a:solidFill>
              </a:rPr>
              <a:t>Москва - </a:t>
            </a:r>
            <a:r>
              <a:rPr lang="ru-RU" sz="1700" dirty="0" smtClean="0">
                <a:solidFill>
                  <a:srgbClr val="1F497D"/>
                </a:solidFill>
              </a:rPr>
              <a:t>Смоленск</a:t>
            </a:r>
            <a:endParaRPr lang="ru-RU" sz="17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124745"/>
            <a:ext cx="8229600" cy="1152127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Период страхования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– период, в течение которого события относятся к страховым, то есть к событиям, убытки в результате которых возмещаются страховщиком при наступлении страхового случая.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11560" y="3725020"/>
            <a:ext cx="6852724" cy="936104"/>
          </a:xfrm>
          <a:prstGeom prst="rightArrow">
            <a:avLst/>
          </a:prstGeom>
          <a:solidFill>
            <a:srgbClr val="AEC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Период выращивания с/х культуры</a:t>
            </a:r>
          </a:p>
        </p:txBody>
      </p:sp>
      <p:cxnSp>
        <p:nvCxnSpPr>
          <p:cNvPr id="15" name="Прямая соединительная линия 14"/>
          <p:cNvCxnSpPr>
            <a:stCxn id="44" idx="0"/>
          </p:cNvCxnSpPr>
          <p:nvPr/>
        </p:nvCxnSpPr>
        <p:spPr>
          <a:xfrm>
            <a:off x="591191" y="3145496"/>
            <a:ext cx="20369" cy="195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0" idx="2"/>
          </p:cNvCxnSpPr>
          <p:nvPr/>
        </p:nvCxnSpPr>
        <p:spPr>
          <a:xfrm flipH="1">
            <a:off x="7464284" y="3429857"/>
            <a:ext cx="1" cy="162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" idx="2"/>
          </p:cNvCxnSpPr>
          <p:nvPr/>
        </p:nvCxnSpPr>
        <p:spPr>
          <a:xfrm flipH="1">
            <a:off x="1619670" y="3937584"/>
            <a:ext cx="2" cy="1165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4" idx="2"/>
          </p:cNvCxnSpPr>
          <p:nvPr/>
        </p:nvCxnSpPr>
        <p:spPr>
          <a:xfrm>
            <a:off x="3446048" y="3145496"/>
            <a:ext cx="1" cy="195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46049" y="4734390"/>
            <a:ext cx="1368152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Уплата 1-го взноса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46048" y="2492896"/>
            <a:ext cx="4018236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rgbClr val="00B050"/>
                </a:solidFill>
              </a:rPr>
              <a:t>защищено страхованием!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942536" y="3260448"/>
            <a:ext cx="346161" cy="100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96336" y="4842796"/>
            <a:ext cx="972108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Уборка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4736062"/>
            <a:ext cx="1944216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Посев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9670" y="4736062"/>
            <a:ext cx="1296147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Заключение договора</a:t>
            </a:r>
          </a:p>
        </p:txBody>
      </p:sp>
      <p:sp>
        <p:nvSpPr>
          <p:cNvPr id="38" name="Выноска 2 (с границей) 37"/>
          <p:cNvSpPr/>
          <p:nvPr/>
        </p:nvSpPr>
        <p:spPr>
          <a:xfrm>
            <a:off x="2159872" y="3352448"/>
            <a:ext cx="1260000" cy="4402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1422"/>
              <a:gd name="adj6" fmla="val -40452"/>
            </a:avLst>
          </a:prstGeom>
          <a:ln>
            <a:solidFill>
              <a:srgbClr val="AEC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Наводнение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Выноска 2 (с границей) 38"/>
          <p:cNvSpPr/>
          <p:nvPr/>
        </p:nvSpPr>
        <p:spPr>
          <a:xfrm>
            <a:off x="5455165" y="3352448"/>
            <a:ext cx="1277075" cy="4402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095"/>
              <a:gd name="adj6" fmla="val -69644"/>
            </a:avLst>
          </a:prstGeom>
          <a:solidFill>
            <a:srgbClr val="AECDAB"/>
          </a:solidFill>
          <a:ln>
            <a:solidFill>
              <a:srgbClr val="AEC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Наводнение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 rot="16200000">
            <a:off x="5276982" y="1242555"/>
            <a:ext cx="356369" cy="40182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3012398"/>
            <a:ext cx="1296144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не более 15 дней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7544" y="2538540"/>
            <a:ext cx="3194529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</a:rPr>
              <a:t>не защищено страхованием!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 rot="16200000">
            <a:off x="1845539" y="1544987"/>
            <a:ext cx="346161" cy="28548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С какого момента страховая компания несет ответственность?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23528" y="5601434"/>
            <a:ext cx="849694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Период страхования начинается </a:t>
            </a:r>
            <a:r>
              <a:rPr 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с даты уплаты первого страхового взноса в полном объеме</a:t>
            </a:r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7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45654" y="1829047"/>
            <a:ext cx="6696744" cy="209906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9822978"/>
              </p:ext>
            </p:extLst>
          </p:nvPr>
        </p:nvGraphicFramePr>
        <p:xfrm>
          <a:off x="213320" y="1108968"/>
          <a:ext cx="867916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11070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1108968"/>
            <a:ext cx="86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0272" y="1108967"/>
            <a:ext cx="86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50638"/>
            <a:ext cx="8496944" cy="2046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При выборе программы страхования аграрий должен учесть: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Актуальные для него риски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Потребности в защите - какой размер ущерба он может оставить на собственном удержании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 Финансовые возможности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Как выбрать оптимальную программу страхования?</a:t>
            </a:r>
          </a:p>
        </p:txBody>
      </p:sp>
    </p:spTree>
    <p:extLst>
      <p:ext uri="{BB962C8B-B14F-4D97-AF65-F5344CB8AC3E}">
        <p14:creationId xmlns:p14="http://schemas.microsoft.com/office/powerpoint/2010/main" val="80219104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9319"/>
              </p:ext>
            </p:extLst>
          </p:nvPr>
        </p:nvGraphicFramePr>
        <p:xfrm>
          <a:off x="179512" y="1268760"/>
          <a:ext cx="3672408" cy="2387310"/>
        </p:xfrm>
        <a:graphic>
          <a:graphicData uri="http://schemas.openxmlformats.org/drawingml/2006/table">
            <a:tbl>
              <a:tblPr/>
              <a:tblGrid>
                <a:gridCol w="175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5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7029">
                <a:tc gridSpan="2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Смоленская область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Пшеница озимая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реализации, ц/руб.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1 500 руб./ц.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5-летняя урожайность, ц/га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 ц/га.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  <a:r>
                        <a:rPr lang="ru-RU" sz="1400" b="0" i="1" u="none" strike="noStrike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урожая, руб.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45 000 руб.</a:t>
                      </a:r>
                      <a:endParaRPr lang="ru-RU" sz="14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86072" y="1033134"/>
            <a:ext cx="2827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Пример расчета на 1 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5654" y="1700808"/>
            <a:ext cx="6696744" cy="209906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8356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Как выбрать оптимальную программу страхования?</a:t>
            </a:r>
          </a:p>
        </p:txBody>
      </p:sp>
      <p:graphicFrame>
        <p:nvGraphicFramePr>
          <p:cNvPr id="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23766"/>
              </p:ext>
            </p:extLst>
          </p:nvPr>
        </p:nvGraphicFramePr>
        <p:xfrm>
          <a:off x="251520" y="3933056"/>
          <a:ext cx="8462618" cy="21962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6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512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56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13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Страховой тариф*,</a:t>
                      </a:r>
                      <a:r>
                        <a:rPr lang="ru-RU" sz="1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(аграрий, 50%), руб.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полной гибели, руб.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009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франшиза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</a:t>
                      </a:r>
                      <a:r>
                        <a:rPr lang="ru-RU" sz="11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сумма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 риски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1 440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40 500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 риски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338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15 750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Засуха</a:t>
                      </a:r>
                      <a:endParaRPr lang="ru-RU" sz="12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4,48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1008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40 500/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0**</a:t>
                      </a:r>
                      <a:r>
                        <a:rPr lang="ru-RU" sz="1400" b="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17411E-92A4-46CE-B8FB-9CF891E5A86F}"/>
              </a:ext>
            </a:extLst>
          </p:cNvPr>
          <p:cNvSpPr txBox="1"/>
          <p:nvPr/>
        </p:nvSpPr>
        <p:spPr>
          <a:xfrm>
            <a:off x="4823568" y="6354906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*Страховой тариф приравнен к ставке субсидирования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536755"/>
            <a:ext cx="4680520" cy="21082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cs typeface="Arial" panose="020B0604020202020204" pitchFamily="34" charset="0"/>
              </a:rPr>
              <a:t>НСА рекомендует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стоимость страхования оптимизировать за счет применения безусловных франшиз и страховых сумм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cs typeface="Arial" panose="020B0604020202020204" pitchFamily="34" charset="0"/>
              </a:rPr>
              <a:t>**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При страховании отдельных рисков, страховая выплата будет осуществлена только в случае наступления указанных рисков </a:t>
            </a:r>
          </a:p>
        </p:txBody>
      </p:sp>
    </p:spTree>
    <p:extLst>
      <p:ext uri="{BB962C8B-B14F-4D97-AF65-F5344CB8AC3E}">
        <p14:creationId xmlns:p14="http://schemas.microsoft.com/office/powerpoint/2010/main" val="7204202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265" y="148478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</a:rPr>
              <a:t>Страховым случаем</a:t>
            </a:r>
            <a:r>
              <a:rPr lang="ru-RU" sz="2000" dirty="0">
                <a:solidFill>
                  <a:prstClr val="black"/>
                </a:solidFill>
              </a:rPr>
              <a:t> признается снижение урожая по сравнению с запланированным в результате событий, </a:t>
            </a:r>
            <a:r>
              <a:rPr lang="ru-RU" sz="2000" b="1" dirty="0">
                <a:solidFill>
                  <a:prstClr val="black"/>
                </a:solidFill>
              </a:rPr>
              <a:t>предусмотренных договором страхования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488" y="227871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Как определяется страховая выплата?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09481"/>
              </p:ext>
            </p:extLst>
          </p:nvPr>
        </p:nvGraphicFramePr>
        <p:xfrm>
          <a:off x="251519" y="2755573"/>
          <a:ext cx="4140967" cy="3600000"/>
        </p:xfrm>
        <a:graphic>
          <a:graphicData uri="http://schemas.openxmlformats.org/drawingml/2006/table">
            <a:tbl>
              <a:tblPr/>
              <a:tblGrid>
                <a:gridCol w="172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5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Пшеница озимая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1500 руб</a:t>
                      </a:r>
                      <a:r>
                        <a:rPr lang="ru-RU" sz="20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./ц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Планируемый</a:t>
                      </a:r>
                      <a:r>
                        <a:rPr lang="ru-RU" sz="2000" b="0" i="1" u="none" strike="noStrike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урожай</a:t>
                      </a:r>
                      <a:endParaRPr lang="ru-RU" sz="20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ru-RU" sz="20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Франшиза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10% </a:t>
                      </a:r>
                      <a:r>
                        <a:rPr lang="ru-RU" sz="20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(4 500 руб</a:t>
                      </a:r>
                      <a:r>
                        <a:rPr lang="ru-RU" sz="20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Фактический урожай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20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20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5235" y="3059191"/>
            <a:ext cx="456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Расчет размера убытка: </a:t>
            </a:r>
          </a:p>
          <a:p>
            <a:endParaRPr lang="ru-RU" sz="2000" b="1" dirty="0"/>
          </a:p>
          <a:p>
            <a:r>
              <a:rPr lang="ru-RU" sz="2000" b="1" dirty="0" smtClean="0"/>
              <a:t>(30 ц </a:t>
            </a:r>
            <a:r>
              <a:rPr lang="ru-RU" sz="2000" b="1" dirty="0"/>
              <a:t>– </a:t>
            </a:r>
            <a:r>
              <a:rPr lang="ru-RU" sz="2000" b="1" dirty="0" smtClean="0"/>
              <a:t>10 </a:t>
            </a:r>
            <a:r>
              <a:rPr lang="ru-RU" sz="2000" b="1" dirty="0"/>
              <a:t>ц) * </a:t>
            </a:r>
            <a:r>
              <a:rPr lang="ru-RU" sz="2000" b="1" dirty="0" smtClean="0"/>
              <a:t>1 500 руб</a:t>
            </a:r>
            <a:r>
              <a:rPr lang="ru-RU" sz="2000" b="1" dirty="0"/>
              <a:t>./ц = </a:t>
            </a:r>
            <a:r>
              <a:rPr lang="ru-RU" sz="2000" b="1" dirty="0" smtClean="0"/>
              <a:t>30 000 руб</a:t>
            </a:r>
            <a:r>
              <a:rPr lang="ru-RU" sz="20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358760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Расчет размера выплаты: </a:t>
            </a:r>
          </a:p>
          <a:p>
            <a:endParaRPr lang="ru-RU" sz="2000" b="1" dirty="0"/>
          </a:p>
          <a:p>
            <a:r>
              <a:rPr lang="ru-RU" sz="2000" b="1" dirty="0" smtClean="0"/>
              <a:t>30 000 руб</a:t>
            </a:r>
            <a:r>
              <a:rPr lang="ru-RU" sz="2000" b="1" dirty="0"/>
              <a:t>. – </a:t>
            </a:r>
            <a:r>
              <a:rPr lang="ru-RU" sz="2000" b="1" dirty="0" smtClean="0"/>
              <a:t>4 500 руб</a:t>
            </a:r>
            <a:r>
              <a:rPr lang="ru-RU" sz="2000" b="1" dirty="0"/>
              <a:t>. = </a:t>
            </a:r>
            <a:r>
              <a:rPr lang="ru-RU" sz="2000" b="1" dirty="0" smtClean="0"/>
              <a:t>25 500 руб</a:t>
            </a:r>
            <a:r>
              <a:rPr lang="ru-RU" sz="2000" b="1" dirty="0"/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3701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5322255"/>
              </p:ext>
            </p:extLst>
          </p:nvPr>
        </p:nvGraphicFramePr>
        <p:xfrm>
          <a:off x="213320" y="1268760"/>
          <a:ext cx="86791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4488" y="79141"/>
            <a:ext cx="8280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На что обратить внимание в период действия договора страхования?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75608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Заголовок 8"/>
          <p:cNvSpPr>
            <a:spLocks noGrp="1"/>
          </p:cNvSpPr>
          <p:nvPr>
            <p:ph type="title" idx="11"/>
          </p:nvPr>
        </p:nvSpPr>
        <p:spPr>
          <a:xfrm>
            <a:off x="68356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«Скрипты» по урегулированию убытков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112474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В 2019 году НСА были разработаны и утверждены рабочей группой Банка России с участием Минсельхоза и Минфина </a:t>
            </a:r>
            <a:r>
              <a:rPr lang="ru-RU" sz="2000" b="1" dirty="0"/>
              <a:t>«Скрипты» по урегулированию убытков, которые описывают подробный алгоритм действий агрария и страховщика при наступлении убытка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026" name="Picture 2" descr="C:\Users\Methodology\Desktop\1 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" y="2428439"/>
            <a:ext cx="8434541" cy="43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12160" y="2321585"/>
            <a:ext cx="2960712" cy="132343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cs typeface="Arial" pitchFamily="34" charset="0"/>
              </a:rPr>
              <a:t>Скрипты должны обязательно выдаваться аграрию при заключении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369319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3" descr="C:\Users\Methodology\Desktop\1  2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8359473" cy="487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>
            <a:spLocks noGrp="1"/>
          </p:cNvSpPr>
          <p:nvPr>
            <p:ph type="title" idx="11"/>
          </p:nvPr>
        </p:nvSpPr>
        <p:spPr>
          <a:xfrm>
            <a:off x="68356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«Скрипты» по урегулированию убытков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4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050" name="Picture 2" descr="C:\Users\Methodology\Desktop\2 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4" y="1556793"/>
            <a:ext cx="869563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683568" y="152704"/>
            <a:ext cx="828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2400" b="1">
                <a:latin typeface="+mn-lt"/>
                <a:ea typeface="+mn-ea"/>
                <a:cs typeface="+mn-cs"/>
              </a:rPr>
              <a:t>«Скрипты» по урегулированию убытков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5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074" name="Picture 2" descr="C:\Users\Methodology\Desktop\3 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4" y="1556792"/>
            <a:ext cx="87437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>
            <a:spLocks noGrp="1"/>
          </p:cNvSpPr>
          <p:nvPr>
            <p:ph type="title" idx="11"/>
          </p:nvPr>
        </p:nvSpPr>
        <p:spPr>
          <a:xfrm>
            <a:off x="68356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«Скрипты» по урегулированию убытков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3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08303"/>
              </p:ext>
            </p:extLst>
          </p:nvPr>
        </p:nvGraphicFramePr>
        <p:xfrm>
          <a:off x="182984" y="1700808"/>
          <a:ext cx="8679160" cy="420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4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4387">
                <a:tc>
                  <a:txBody>
                    <a:bodyPr/>
                    <a:lstStyle/>
                    <a:p>
                      <a:r>
                        <a:rPr lang="ru-RU" sz="22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Наименование документа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4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договор сельскохозяйственного страхования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документы, подтверждающие уплату страховой премии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письменное сообщение о наступлении события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акты обследования сельскохозяйственных культур (в том числе определения урожайности на корню), составленные с участием представителей Страховщика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(независимого эксперта)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29-сх и 2-фермер/ 4-СХ и 1-фермер</a:t>
                      </a:r>
                      <a:r>
                        <a:rPr lang="ru-R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отметкой Росстата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наличие события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43205"/>
            <a:ext cx="8280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Какие обязательные документы необходимы для получения страховой выплаты?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4332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48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Члены НСА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453845"/>
              </p:ext>
            </p:extLst>
          </p:nvPr>
        </p:nvGraphicFramePr>
        <p:xfrm>
          <a:off x="282026" y="1124744"/>
          <a:ext cx="8280918" cy="4756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0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9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7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9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Регистрационный номер ЦБ РФ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Регистрационный номер ЦБ РФ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ПАО СК «Росгосстрах»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0001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ПАО «САК «Энергогарант»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1834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21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САО «ВСК»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0621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«АльфаСтрахование»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2239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«СОГАЗ»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1208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СК «РСХБ-Страхование»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2947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2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4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«Страховая группа </a:t>
                      </a:r>
                      <a:br>
                        <a:rPr lang="ru-RU" sz="1400" dirty="0">
                          <a:effectLst/>
                          <a:latin typeface="+mn-lt"/>
                        </a:rPr>
                      </a:br>
                      <a:r>
                        <a:rPr lang="ru-RU" sz="1400" dirty="0">
                          <a:effectLst/>
                          <a:latin typeface="+mn-lt"/>
                        </a:rPr>
                        <a:t>АВАНГАРД-ГАРАНТ»</a:t>
                      </a:r>
                      <a:endParaRPr lang="ru-RU" sz="1400" b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0796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ООО СК «Сбербанк Страхование»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4331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1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СПАО «РЕСО-Гарантия»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1209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13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ООО «СО «ВЕРНА»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3245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ООО «СК «Согласие»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1307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РСО «ЕВРОИНС»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3954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8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7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«МАКС»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1427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«Абсолют Страхование»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2496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0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8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«СО «Талисман»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1587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6021288"/>
            <a:ext cx="86409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en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2016</a:t>
            </a:r>
            <a:r>
              <a:rPr lang="ru-RU" sz="20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года только члены НСА могут осуществлять с/х страхование с господдержкой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993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5733256"/>
            <a:ext cx="8111728" cy="634083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 большей части территории Смоленской  области  уровень влаги в почве на текущую дату  составляет</a:t>
            </a:r>
            <a:r>
              <a:rPr lang="ru-RU" sz="14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35-40%, что соответствует норме для оптимального развития сельскохозяйственных культур.  На юге и юго-востоке   этот показатель чуть ниже и составляет 30 - 35%. </a:t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0059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878262" y="1052736"/>
            <a:ext cx="8118901" cy="384174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1600" u="sng" dirty="0" smtClean="0">
                <a:solidFill>
                  <a:srgbClr val="005910"/>
                </a:solidFill>
              </a:rPr>
              <a:t>Абсолютные   показатели влаги в почве  на  23   февраля  2021 года.</a:t>
            </a:r>
            <a:br>
              <a:rPr sz="1600" u="sng" dirty="0" smtClean="0">
                <a:solidFill>
                  <a:srgbClr val="005910"/>
                </a:solidFill>
              </a:rPr>
            </a:br>
            <a:endParaRPr sz="1600" u="sng" dirty="0">
              <a:solidFill>
                <a:srgbClr val="00591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r="1620" b="6034"/>
          <a:stretch/>
        </p:blipFill>
        <p:spPr bwMode="auto">
          <a:xfrm>
            <a:off x="611560" y="1556792"/>
            <a:ext cx="8168911" cy="39364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3205"/>
            <a:ext cx="8280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Анализ метеорологической ситуации  по районам Смоленской 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1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3672" y="5877272"/>
            <a:ext cx="7568728" cy="634083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 последние 10 дней на всей территории Смоленской </a:t>
            </a:r>
            <a:r>
              <a:rPr lang="ru-RU" sz="14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области отмечалась </a:t>
            </a: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высота </a:t>
            </a:r>
            <a:r>
              <a:rPr lang="ru-RU" sz="14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снежного покрова </a:t>
            </a: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выше 30 см.</a:t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0059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764117" y="1088740"/>
            <a:ext cx="8118901" cy="396044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0" lang="ru-RU" sz="2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1800" u="sng" dirty="0" smtClean="0">
                <a:solidFill>
                  <a:srgbClr val="005910"/>
                </a:solidFill>
              </a:rPr>
              <a:t>Высота снежного покрова   в период с 13  по 22  февраля 2021 года.</a:t>
            </a:r>
            <a:br>
              <a:rPr sz="1800" u="sng" dirty="0" smtClean="0">
                <a:solidFill>
                  <a:srgbClr val="005910"/>
                </a:solidFill>
              </a:rPr>
            </a:br>
            <a:endParaRPr sz="1800" u="sng" dirty="0">
              <a:solidFill>
                <a:srgbClr val="00591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9469" r="1524" b="5974"/>
          <a:stretch/>
        </p:blipFill>
        <p:spPr bwMode="auto">
          <a:xfrm>
            <a:off x="377788" y="1551087"/>
            <a:ext cx="8388424" cy="406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3205"/>
            <a:ext cx="8280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Анализ метеорологической ситуации  по районам Смоленской 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18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725" y="908720"/>
            <a:ext cx="914399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</a:t>
            </a:r>
            <a:b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725" y="3717032"/>
            <a:ext cx="9144000" cy="21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Национальный союз агростраховщиков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en-US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факс +7 (495) 782-04-99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info@naai.ru</a:t>
            </a:r>
            <a:endParaRPr lang="ru-RU" sz="3200" b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www.naai.ru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000" cy="612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Единые правила страхования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751" y="5803714"/>
            <a:ext cx="802669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С Правилами сельскохозяйственного страхования можно ознакомиться на  официальном сайте НСА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www.naai.ru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00191821"/>
              </p:ext>
            </p:extLst>
          </p:nvPr>
        </p:nvGraphicFramePr>
        <p:xfrm>
          <a:off x="213320" y="1397000"/>
          <a:ext cx="86791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43608" y="4797152"/>
            <a:ext cx="3312368" cy="50405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1763688" y="6219212"/>
            <a:ext cx="914400" cy="804672"/>
          </a:xfrm>
          <a:prstGeom prst="flowChartPunchedTape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85504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124744"/>
            <a:ext cx="8136904" cy="2945095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342900" indent="-342900">
              <a:buAutoNum type="arabicPeriod"/>
            </a:pPr>
            <a:r>
              <a:rPr lang="ru-RU" sz="1500" dirty="0"/>
              <a:t>Атмосферная засуха  </a:t>
            </a:r>
          </a:p>
          <a:p>
            <a:pPr marL="342900" indent="-342900">
              <a:buAutoNum type="arabicPeriod"/>
            </a:pPr>
            <a:r>
              <a:rPr lang="ru-RU" sz="1500" dirty="0"/>
              <a:t>Почвенная засуха  </a:t>
            </a:r>
          </a:p>
          <a:p>
            <a:pPr marL="342900" indent="-342900">
              <a:buAutoNum type="arabicPeriod"/>
            </a:pPr>
            <a:r>
              <a:rPr lang="ru-RU" sz="1500" dirty="0"/>
              <a:t>Суховей </a:t>
            </a:r>
          </a:p>
          <a:p>
            <a:pPr marL="342900" indent="-342900">
              <a:buAutoNum type="arabicPeriod"/>
            </a:pPr>
            <a:r>
              <a:rPr lang="ru-RU" sz="1500" dirty="0"/>
              <a:t>Заморозки  </a:t>
            </a:r>
          </a:p>
          <a:p>
            <a:pPr marL="342900" indent="-342900">
              <a:buAutoNum type="arabicPeriod"/>
            </a:pPr>
            <a:r>
              <a:rPr lang="ru-RU" sz="1500" dirty="0"/>
              <a:t>Вымерзание  </a:t>
            </a:r>
          </a:p>
          <a:p>
            <a:pPr marL="342900" indent="-342900">
              <a:buAutoNum type="arabicPeriod"/>
            </a:pPr>
            <a:r>
              <a:rPr lang="ru-RU" sz="1500" dirty="0" err="1"/>
              <a:t>Выпревание</a:t>
            </a:r>
            <a:r>
              <a:rPr lang="ru-RU" sz="1500" dirty="0"/>
              <a:t> </a:t>
            </a:r>
          </a:p>
          <a:p>
            <a:pPr marL="342900" indent="-342900">
              <a:buAutoNum type="arabicPeriod"/>
            </a:pPr>
            <a:r>
              <a:rPr lang="ru-RU" sz="1500" dirty="0"/>
              <a:t>Градобитие  </a:t>
            </a:r>
          </a:p>
          <a:p>
            <a:pPr marL="342900" indent="-342900">
              <a:buAutoNum type="arabicPeriod"/>
            </a:pPr>
            <a:r>
              <a:rPr lang="ru-RU" sz="1500" dirty="0"/>
              <a:t>Пыльная буря  </a:t>
            </a:r>
          </a:p>
          <a:p>
            <a:pPr marL="342900" indent="-342900">
              <a:buAutoNum type="arabicPeriod"/>
            </a:pPr>
            <a:r>
              <a:rPr lang="ru-RU" sz="1500" dirty="0"/>
              <a:t>Ледяная корка </a:t>
            </a:r>
          </a:p>
          <a:p>
            <a:pPr marL="342900" indent="-342900">
              <a:buAutoNum type="arabicPeriod"/>
            </a:pPr>
            <a:r>
              <a:rPr lang="ru-RU" sz="1500" dirty="0"/>
              <a:t>Половодье  </a:t>
            </a:r>
          </a:p>
          <a:p>
            <a:pPr marL="342900" indent="-342900">
              <a:buAutoNum type="arabicPeriod"/>
            </a:pPr>
            <a:r>
              <a:rPr lang="ru-RU" sz="1500" dirty="0"/>
              <a:t>Переувлажнение почвы </a:t>
            </a:r>
          </a:p>
          <a:p>
            <a:pPr marL="342900" indent="-342900">
              <a:buAutoNum type="arabicPeriod"/>
            </a:pPr>
            <a:r>
              <a:rPr lang="ru-RU" sz="1500" dirty="0"/>
              <a:t>Наводнение</a:t>
            </a:r>
          </a:p>
          <a:p>
            <a:pPr marL="342900" indent="-342900">
              <a:buAutoNum type="arabicPeriod"/>
            </a:pPr>
            <a:r>
              <a:rPr lang="ru-RU" sz="1500" dirty="0"/>
              <a:t>Подтопление</a:t>
            </a:r>
          </a:p>
          <a:p>
            <a:pPr marL="342900" indent="-342900">
              <a:buAutoNum type="arabicPeriod"/>
            </a:pPr>
            <a:r>
              <a:rPr lang="ru-RU" sz="1500" dirty="0"/>
              <a:t>Паводок</a:t>
            </a:r>
          </a:p>
          <a:p>
            <a:pPr marL="342900" indent="-342900">
              <a:buAutoNum type="arabicPeriod"/>
            </a:pPr>
            <a:r>
              <a:rPr lang="ru-RU" sz="1500" dirty="0"/>
              <a:t>Оползень </a:t>
            </a:r>
          </a:p>
          <a:p>
            <a:pPr marL="342900" indent="-342900">
              <a:buAutoNum type="arabicPeriod"/>
            </a:pPr>
            <a:r>
              <a:rPr lang="ru-RU" sz="1500" dirty="0"/>
              <a:t>Сильный ветер </a:t>
            </a:r>
          </a:p>
          <a:p>
            <a:pPr marL="342900" indent="-342900">
              <a:buAutoNum type="arabicPeriod"/>
            </a:pPr>
            <a:r>
              <a:rPr lang="ru-RU" sz="1500" dirty="0"/>
              <a:t>Ураганный ветер </a:t>
            </a:r>
          </a:p>
          <a:p>
            <a:pPr marL="342900" indent="-342900">
              <a:buAutoNum type="arabicPeriod"/>
            </a:pPr>
            <a:r>
              <a:rPr lang="ru-RU" sz="1500" dirty="0"/>
              <a:t>Землетрясение </a:t>
            </a:r>
          </a:p>
          <a:p>
            <a:pPr marL="342900" indent="-342900">
              <a:buAutoNum type="arabicPeriod"/>
            </a:pPr>
            <a:r>
              <a:rPr lang="ru-RU" sz="1500" dirty="0"/>
              <a:t>Лавина  </a:t>
            </a:r>
          </a:p>
          <a:p>
            <a:pPr marL="342900" indent="-342900">
              <a:buAutoNum type="arabicPeriod"/>
            </a:pPr>
            <a:r>
              <a:rPr lang="ru-RU" sz="1500" dirty="0"/>
              <a:t>Сель </a:t>
            </a:r>
          </a:p>
          <a:p>
            <a:pPr marL="342900" indent="-342900">
              <a:buAutoNum type="arabicPeriod"/>
            </a:pPr>
            <a:r>
              <a:rPr lang="ru-RU" sz="1500" dirty="0"/>
              <a:t>Природный пожар </a:t>
            </a:r>
          </a:p>
          <a:p>
            <a:pPr marL="342900" indent="-342900">
              <a:buAutoNum type="arabicPeriod"/>
            </a:pPr>
            <a:r>
              <a:rPr lang="ru-RU" sz="1500" dirty="0"/>
              <a:t>Эпифитотия</a:t>
            </a:r>
          </a:p>
          <a:p>
            <a:r>
              <a:rPr lang="ru-RU" sz="1500" dirty="0"/>
              <a:t>24. сильный ливень</a:t>
            </a:r>
          </a:p>
          <a:p>
            <a:r>
              <a:rPr lang="ru-RU" sz="1500" dirty="0"/>
              <a:t>25. сильный или продолжительный дождь</a:t>
            </a:r>
          </a:p>
          <a:p>
            <a:r>
              <a:rPr lang="ru-RU" sz="1500" dirty="0"/>
              <a:t>26. раннее появление или установление снежного покрова</a:t>
            </a:r>
          </a:p>
          <a:p>
            <a:r>
              <a:rPr lang="ru-RU" sz="1500" dirty="0"/>
              <a:t>27. промерзание верхнего слоя почвы</a:t>
            </a:r>
          </a:p>
          <a:p>
            <a:r>
              <a:rPr lang="ru-RU" sz="1500" dirty="0"/>
              <a:t>28. Нарушение электро-, тепло-, водоснабжения в результате стихийных бедствий </a:t>
            </a:r>
            <a:br>
              <a:rPr lang="ru-RU" sz="1500" dirty="0"/>
            </a:br>
            <a:r>
              <a:rPr lang="ru-RU" sz="1500" dirty="0"/>
              <a:t>(для культур, выращиваемых в  защищенном грунте или на мелиорируемых землях)</a:t>
            </a:r>
          </a:p>
          <a:p>
            <a:endParaRPr lang="ru-RU" sz="1500" dirty="0"/>
          </a:p>
          <a:p>
            <a:pPr marL="342900" indent="-342900">
              <a:buAutoNum type="arabicPeriod"/>
            </a:pPr>
            <a:endParaRPr lang="ru-RU" sz="1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Страховые риски</a:t>
            </a:r>
          </a:p>
        </p:txBody>
      </p:sp>
      <p:pic>
        <p:nvPicPr>
          <p:cNvPr id="10" name="Picture 10" descr="main_2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552" y="4837899"/>
            <a:ext cx="209857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grad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941143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6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828716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5838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5728" y="4941143"/>
            <a:ext cx="206394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467544" y="4172992"/>
            <a:ext cx="8314729" cy="59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>
                <a:solidFill>
                  <a:srgbClr val="C00000"/>
                </a:solidFill>
              </a:rPr>
              <a:t>По желанию агрария можно застраховаться от воздействия одного, нескольких или всех рисков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4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48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Базовый документ: заявление на страхование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1" y="2708920"/>
            <a:ext cx="8047683" cy="221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7750" y="1219399"/>
            <a:ext cx="8026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Заявление на страхование – </a:t>
            </a:r>
            <a:r>
              <a:rPr lang="ru-RU" sz="2200" b="1" dirty="0">
                <a:solidFill>
                  <a:prstClr val="black"/>
                </a:solidFill>
                <a:cs typeface="Arial" panose="020B0604020202020204" pitchFamily="34" charset="0"/>
              </a:rPr>
              <a:t>ключевой обязательный документ</a:t>
            </a: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, необходимый для заключения договора страхования.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7749" y="1999598"/>
            <a:ext cx="8026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Ответственность за достоверность сведений, указанных в заявлении, несет аграрий.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77751" y="5157192"/>
            <a:ext cx="8170713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НСА Рекомендует: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Максимально внимательно отнестись к заполнению заявления.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При наличии вопросов – уточнить у Страховщика</a:t>
            </a:r>
          </a:p>
        </p:txBody>
      </p:sp>
    </p:spTree>
    <p:extLst>
      <p:ext uri="{BB962C8B-B14F-4D97-AF65-F5344CB8AC3E}">
        <p14:creationId xmlns:p14="http://schemas.microsoft.com/office/powerpoint/2010/main" val="31583284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9141"/>
            <a:ext cx="8280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На что обратить особое внимание при заполнении заявления?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6104895"/>
              </p:ext>
            </p:extLst>
          </p:nvPr>
        </p:nvGraphicFramePr>
        <p:xfrm>
          <a:off x="291168" y="1124744"/>
          <a:ext cx="856895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853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8434266"/>
              </p:ext>
            </p:extLst>
          </p:nvPr>
        </p:nvGraphicFramePr>
        <p:xfrm>
          <a:off x="213321" y="1196752"/>
          <a:ext cx="87511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3568" y="79141"/>
            <a:ext cx="8280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На что обратить особое внимание при заполнении заявления?</a:t>
            </a:r>
          </a:p>
        </p:txBody>
      </p:sp>
    </p:spTree>
    <p:extLst>
      <p:ext uri="{BB962C8B-B14F-4D97-AF65-F5344CB8AC3E}">
        <p14:creationId xmlns:p14="http://schemas.microsoft.com/office/powerpoint/2010/main" val="13970758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Какие документы необходимы для заключения договора?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34687"/>
              </p:ext>
            </p:extLst>
          </p:nvPr>
        </p:nvGraphicFramePr>
        <p:xfrm>
          <a:off x="213320" y="2492895"/>
          <a:ext cx="8679160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0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4387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 документа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366"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Формы статистической отчетности (29-СХ/2-фермер; 4-СХ/1-фермер) за 5 лет,</a:t>
                      </a:r>
                      <a:r>
                        <a:rPr lang="ru-RU" sz="2200" baseline="0" dirty="0"/>
                        <a:t> предшествующих году заключения договора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870">
                <a:tc>
                  <a:txBody>
                    <a:bodyPr/>
                    <a:lstStyle/>
                    <a:p>
                      <a:r>
                        <a:rPr lang="ru-RU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Карта полей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Технологическая карта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качество семян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право пользования с/х угодьями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5" y="1496978"/>
            <a:ext cx="835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Страховщик вправе дополнительно к заявлению запросить документы, характеризующие степень страхового риска (п. 7.2.3. Правил 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552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4" y="116632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Какие основные требования к договору страхования определены Законом?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9212292"/>
              </p:ext>
            </p:extLst>
          </p:nvPr>
        </p:nvGraphicFramePr>
        <p:xfrm>
          <a:off x="395535" y="981075"/>
          <a:ext cx="8352929" cy="561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75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numCol="3">
        <a:noAutofit/>
      </a:bodyPr>
      <a:lstStyle>
        <a:defPPr marL="342900" indent="-342900">
          <a:buAutoNum type="arabicPeriod"/>
          <a:defRPr sz="16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12116</TotalTime>
  <Words>1400</Words>
  <Application>Microsoft Office PowerPoint</Application>
  <PresentationFormat>Экран (4:3)</PresentationFormat>
  <Paragraphs>294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12_Тема Office</vt:lpstr>
      <vt:lpstr>Практика страхования урожая сельхозкультур с господдержкой: как правильно организовать взаимодействие со страховой компанией</vt:lpstr>
      <vt:lpstr>Презентация PowerPoint</vt:lpstr>
      <vt:lpstr>Единые правила страхования</vt:lpstr>
      <vt:lpstr>Страховые риски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какого момента страховая компания несет ответственность?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«Скрипты» по урегулированию убытков</vt:lpstr>
      <vt:lpstr>«Скрипты» по урегулированию убытков</vt:lpstr>
      <vt:lpstr>Презентация PowerPoint</vt:lpstr>
      <vt:lpstr>«Скрипты» по урегулированию убытков</vt:lpstr>
      <vt:lpstr>Презентация PowerPoint</vt:lpstr>
      <vt:lpstr>На большей части территории Смоленской  области  уровень влаги в почве на текущую дату  составляет 35-40%, что соответствует норме для оптимального развития сельскохозяйственных культур.  На юге и юго-востоке   этот показатель чуть ниже и составляет 30 - 35%.         </vt:lpstr>
      <vt:lpstr>За последние 10 дней на всей территории Смоленской области отмечалась  высота снежного покрова выше 30 см.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Татьяна Александровна</dc:creator>
  <cp:lastModifiedBy>Борануков Мухарбий Хазраилевич</cp:lastModifiedBy>
  <cp:revision>1251</cp:revision>
  <cp:lastPrinted>2019-09-02T10:08:16Z</cp:lastPrinted>
  <dcterms:created xsi:type="dcterms:W3CDTF">2014-06-02T09:21:57Z</dcterms:created>
  <dcterms:modified xsi:type="dcterms:W3CDTF">2021-02-25T08:49:48Z</dcterms:modified>
</cp:coreProperties>
</file>