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  <p:sldMasterId id="2147483886" r:id="rId2"/>
  </p:sldMasterIdLst>
  <p:notesMasterIdLst>
    <p:notesMasterId r:id="rId20"/>
  </p:notesMasterIdLst>
  <p:handoutMasterIdLst>
    <p:handoutMasterId r:id="rId21"/>
  </p:handoutMasterIdLst>
  <p:sldIdLst>
    <p:sldId id="580" r:id="rId3"/>
    <p:sldId id="583" r:id="rId4"/>
    <p:sldId id="584" r:id="rId5"/>
    <p:sldId id="585" r:id="rId6"/>
    <p:sldId id="586" r:id="rId7"/>
    <p:sldId id="606" r:id="rId8"/>
    <p:sldId id="598" r:id="rId9"/>
    <p:sldId id="587" r:id="rId10"/>
    <p:sldId id="588" r:id="rId11"/>
    <p:sldId id="589" r:id="rId12"/>
    <p:sldId id="590" r:id="rId13"/>
    <p:sldId id="604" r:id="rId14"/>
    <p:sldId id="605" r:id="rId15"/>
    <p:sldId id="592" r:id="rId16"/>
    <p:sldId id="594" r:id="rId17"/>
    <p:sldId id="595" r:id="rId18"/>
    <p:sldId id="466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6600"/>
    <a:srgbClr val="003399"/>
    <a:srgbClr val="E3CBCB"/>
    <a:srgbClr val="336699"/>
    <a:srgbClr val="339933"/>
    <a:srgbClr val="0066CC"/>
    <a:srgbClr val="FFCCCC"/>
    <a:srgbClr val="922424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7" autoAdjust="0"/>
    <p:restoredTop sz="96029" autoAdjust="0"/>
  </p:normalViewPr>
  <p:slideViewPr>
    <p:cSldViewPr>
      <p:cViewPr varScale="1">
        <p:scale>
          <a:sx n="50" d="100"/>
          <a:sy n="50" d="100"/>
        </p:scale>
        <p:origin x="-1385" y="-48"/>
      </p:cViewPr>
      <p:guideLst>
        <p:guide orient="horz" pos="2160"/>
        <p:guide orient="horz" pos="288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2772" y="-72"/>
      </p:cViewPr>
      <p:guideLst>
        <p:guide orient="horz" pos="3110"/>
        <p:guide orient="horz" pos="3127"/>
        <p:guide pos="2181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Страховая сумма</a:t>
            </a:r>
          </a:p>
        </c:rich>
      </c:tx>
      <c:layout>
        <c:manualLayout>
          <c:xMode val="edge"/>
          <c:yMode val="edge"/>
          <c:x val="0.17918925797843913"/>
          <c:y val="3.196227516750533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C4-4D99-9F42-8C7BD0C6E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177DC-FB87-4412-8D43-4843E1EA1A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8488CB-39E7-4A96-9792-0B4765FE4D30}">
      <dgm:prSet phldrT="[Текст]"/>
      <dgm:spPr/>
      <dgm:t>
        <a:bodyPr/>
        <a:lstStyle/>
        <a:p>
          <a:r>
            <a:rPr lang="ru-RU" dirty="0"/>
            <a:t>Риски</a:t>
          </a:r>
        </a:p>
      </dgm:t>
    </dgm:pt>
    <dgm:pt modelId="{217E6C82-F2C1-4CC1-AB69-D42B6E8B5C73}" type="parTrans" cxnId="{A17531DB-CD20-4D22-A764-7D53AB638796}">
      <dgm:prSet/>
      <dgm:spPr/>
      <dgm:t>
        <a:bodyPr/>
        <a:lstStyle/>
        <a:p>
          <a:endParaRPr lang="ru-RU"/>
        </a:p>
      </dgm:t>
    </dgm:pt>
    <dgm:pt modelId="{9701A0D5-18B4-4140-A9CD-41CA57B033F2}" type="sibTrans" cxnId="{A17531DB-CD20-4D22-A764-7D53AB638796}">
      <dgm:prSet/>
      <dgm:spPr/>
      <dgm:t>
        <a:bodyPr/>
        <a:lstStyle/>
        <a:p>
          <a:endParaRPr lang="ru-RU"/>
        </a:p>
      </dgm:t>
    </dgm:pt>
    <dgm:pt modelId="{9FD6C500-85A2-4B08-9C3C-5A0277B65316}">
      <dgm:prSet phldrT="[Текст]" custT="1"/>
      <dgm:spPr/>
      <dgm:t>
        <a:bodyPr/>
        <a:lstStyle/>
        <a:p>
          <a:r>
            <a:rPr lang="ru-RU" sz="2400" dirty="0"/>
            <a:t>Перечень из числа </a:t>
          </a:r>
          <a:r>
            <a:rPr lang="en-US" sz="2400" dirty="0"/>
            <a:t>1</a:t>
          </a:r>
          <a:r>
            <a:rPr lang="ru-RU" sz="2400" dirty="0"/>
            <a:t>8 рисков </a:t>
          </a:r>
        </a:p>
      </dgm:t>
    </dgm:pt>
    <dgm:pt modelId="{3AB7B96B-EAF5-45AD-92B5-4983EAC147AC}" type="parTrans" cxnId="{BBCD2B48-2068-4900-A57C-89D9ABBEA4CE}">
      <dgm:prSet/>
      <dgm:spPr/>
      <dgm:t>
        <a:bodyPr/>
        <a:lstStyle/>
        <a:p>
          <a:endParaRPr lang="ru-RU"/>
        </a:p>
      </dgm:t>
    </dgm:pt>
    <dgm:pt modelId="{BF27E5B4-F9D6-496F-862E-75C60D568B81}" type="sibTrans" cxnId="{BBCD2B48-2068-4900-A57C-89D9ABBEA4CE}">
      <dgm:prSet/>
      <dgm:spPr/>
      <dgm:t>
        <a:bodyPr/>
        <a:lstStyle/>
        <a:p>
          <a:endParaRPr lang="ru-RU"/>
        </a:p>
      </dgm:t>
    </dgm:pt>
    <dgm:pt modelId="{AC696E06-9E87-483F-8CBD-A657C9CDF4D1}">
      <dgm:prSet phldrT="[Текст]"/>
      <dgm:spPr/>
      <dgm:t>
        <a:bodyPr/>
        <a:lstStyle/>
        <a:p>
          <a:r>
            <a:rPr lang="ru-RU" dirty="0"/>
            <a:t>Франшиза</a:t>
          </a:r>
        </a:p>
      </dgm:t>
    </dgm:pt>
    <dgm:pt modelId="{B19BDC6E-6F55-41B3-B159-2AAB20E4B34C}" type="parTrans" cxnId="{A9C4C248-4318-45DA-AE70-6CFFA8A49C45}">
      <dgm:prSet/>
      <dgm:spPr/>
      <dgm:t>
        <a:bodyPr/>
        <a:lstStyle/>
        <a:p>
          <a:endParaRPr lang="ru-RU"/>
        </a:p>
      </dgm:t>
    </dgm:pt>
    <dgm:pt modelId="{038E7886-18D6-44D1-97E4-051302BA6DBD}" type="sibTrans" cxnId="{A9C4C248-4318-45DA-AE70-6CFFA8A49C45}">
      <dgm:prSet/>
      <dgm:spPr/>
      <dgm:t>
        <a:bodyPr/>
        <a:lstStyle/>
        <a:p>
          <a:endParaRPr lang="ru-RU"/>
        </a:p>
      </dgm:t>
    </dgm:pt>
    <dgm:pt modelId="{8F39B18E-87AA-4BA5-AD7B-6698A6C28E40}">
      <dgm:prSet phldrT="[Текст]" custT="1"/>
      <dgm:spPr/>
      <dgm:t>
        <a:bodyPr/>
        <a:lstStyle/>
        <a:p>
          <a:r>
            <a:rPr lang="ru-RU" sz="2400" dirty="0"/>
            <a:t>От 0% до </a:t>
          </a:r>
          <a:r>
            <a:rPr lang="en-US" sz="2400" dirty="0"/>
            <a:t>3</a:t>
          </a:r>
          <a:r>
            <a:rPr lang="ru-RU" sz="2400" dirty="0"/>
            <a:t>0% страховой суммы</a:t>
          </a:r>
        </a:p>
      </dgm:t>
    </dgm:pt>
    <dgm:pt modelId="{73C25E2B-16C7-4594-9E06-AFEAF7A303F0}" type="parTrans" cxnId="{CAFB06A8-2194-45A3-B214-2D35F25D3175}">
      <dgm:prSet/>
      <dgm:spPr/>
      <dgm:t>
        <a:bodyPr/>
        <a:lstStyle/>
        <a:p>
          <a:endParaRPr lang="ru-RU"/>
        </a:p>
      </dgm:t>
    </dgm:pt>
    <dgm:pt modelId="{ECC2723A-2DEB-4F73-A471-80DBF099926A}" type="sibTrans" cxnId="{CAFB06A8-2194-45A3-B214-2D35F25D3175}">
      <dgm:prSet/>
      <dgm:spPr/>
      <dgm:t>
        <a:bodyPr/>
        <a:lstStyle/>
        <a:p>
          <a:endParaRPr lang="ru-RU"/>
        </a:p>
      </dgm:t>
    </dgm:pt>
    <dgm:pt modelId="{0F40B490-3732-4ED5-A6FC-4C1366B919DF}">
      <dgm:prSet phldrT="[Текст]"/>
      <dgm:spPr/>
      <dgm:t>
        <a:bodyPr/>
        <a:lstStyle/>
        <a:p>
          <a:r>
            <a:rPr lang="ru-RU" dirty="0"/>
            <a:t>Страховая сумма</a:t>
          </a:r>
        </a:p>
      </dgm:t>
    </dgm:pt>
    <dgm:pt modelId="{B452BD7D-9DAC-4858-B439-07139A66E211}" type="parTrans" cxnId="{BDD5F1DF-64B5-4F21-AAE5-86B9F11832CB}">
      <dgm:prSet/>
      <dgm:spPr/>
      <dgm:t>
        <a:bodyPr/>
        <a:lstStyle/>
        <a:p>
          <a:endParaRPr lang="ru-RU"/>
        </a:p>
      </dgm:t>
    </dgm:pt>
    <dgm:pt modelId="{8494817B-77BC-4888-B057-F9BC9C9FDF47}" type="sibTrans" cxnId="{BDD5F1DF-64B5-4F21-AAE5-86B9F11832CB}">
      <dgm:prSet/>
      <dgm:spPr/>
      <dgm:t>
        <a:bodyPr/>
        <a:lstStyle/>
        <a:p>
          <a:endParaRPr lang="ru-RU"/>
        </a:p>
      </dgm:t>
    </dgm:pt>
    <dgm:pt modelId="{FD1E1479-8BAD-4542-BED7-01B28F13F7AE}">
      <dgm:prSet phldrT="[Текст]" custT="1"/>
      <dgm:spPr/>
      <dgm:t>
        <a:bodyPr/>
        <a:lstStyle/>
        <a:p>
          <a:r>
            <a:rPr lang="ru-RU" sz="2400" dirty="0"/>
            <a:t>От 70% до 100% страховой стоимости</a:t>
          </a:r>
        </a:p>
      </dgm:t>
    </dgm:pt>
    <dgm:pt modelId="{465C283B-BC6D-4B2D-A209-BDE4B048F25A}" type="parTrans" cxnId="{90DEBA97-47B4-40E4-8BDA-5A738323E77D}">
      <dgm:prSet/>
      <dgm:spPr/>
      <dgm:t>
        <a:bodyPr/>
        <a:lstStyle/>
        <a:p>
          <a:endParaRPr lang="ru-RU"/>
        </a:p>
      </dgm:t>
    </dgm:pt>
    <dgm:pt modelId="{88D61D34-D296-4021-8FED-76974CA9382D}" type="sibTrans" cxnId="{90DEBA97-47B4-40E4-8BDA-5A738323E77D}">
      <dgm:prSet/>
      <dgm:spPr/>
      <dgm:t>
        <a:bodyPr/>
        <a:lstStyle/>
        <a:p>
          <a:endParaRPr lang="ru-RU"/>
        </a:p>
      </dgm:t>
    </dgm:pt>
    <dgm:pt modelId="{80FF8036-8EBA-4DF1-A2E7-33DD4AF2150F}" type="pres">
      <dgm:prSet presAssocID="{7DE177DC-FB87-4412-8D43-4843E1EA1A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3F8786-BEDE-4B93-9948-81EBCD6DC164}" type="pres">
      <dgm:prSet presAssocID="{6D8488CB-39E7-4A96-9792-0B4765FE4D30}" presName="composite" presStyleCnt="0"/>
      <dgm:spPr/>
    </dgm:pt>
    <dgm:pt modelId="{76373977-30D3-4D3D-A359-7C8DB1B188A7}" type="pres">
      <dgm:prSet presAssocID="{6D8488CB-39E7-4A96-9792-0B4765FE4D3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C50AA-204D-429E-A89C-5EC3F6770712}" type="pres">
      <dgm:prSet presAssocID="{6D8488CB-39E7-4A96-9792-0B4765FE4D3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DE595-AEBA-4A8B-B9D9-07440E44EC27}" type="pres">
      <dgm:prSet presAssocID="{9701A0D5-18B4-4140-A9CD-41CA57B033F2}" presName="space" presStyleCnt="0"/>
      <dgm:spPr/>
    </dgm:pt>
    <dgm:pt modelId="{51F3E0AD-7CDC-45AC-AB4B-F007A629CF86}" type="pres">
      <dgm:prSet presAssocID="{AC696E06-9E87-483F-8CBD-A657C9CDF4D1}" presName="composite" presStyleCnt="0"/>
      <dgm:spPr/>
    </dgm:pt>
    <dgm:pt modelId="{DA3C67B1-6E08-4672-9239-DF0C419F26A4}" type="pres">
      <dgm:prSet presAssocID="{AC696E06-9E87-483F-8CBD-A657C9CDF4D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53DC5-3280-4EF6-8EFB-FE17AE7F421E}" type="pres">
      <dgm:prSet presAssocID="{AC696E06-9E87-483F-8CBD-A657C9CDF4D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8B263-F431-48C7-8927-16C1541E66DD}" type="pres">
      <dgm:prSet presAssocID="{038E7886-18D6-44D1-97E4-051302BA6DBD}" presName="space" presStyleCnt="0"/>
      <dgm:spPr/>
    </dgm:pt>
    <dgm:pt modelId="{5A901983-BBCA-49FF-BA2E-1CCBA7EAFDBE}" type="pres">
      <dgm:prSet presAssocID="{0F40B490-3732-4ED5-A6FC-4C1366B919DF}" presName="composite" presStyleCnt="0"/>
      <dgm:spPr/>
    </dgm:pt>
    <dgm:pt modelId="{79FFDA9B-FD67-47C8-9C1D-27E4CB9847A0}" type="pres">
      <dgm:prSet presAssocID="{0F40B490-3732-4ED5-A6FC-4C1366B919D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CE653-7F2A-4CC2-B863-900E29080E29}" type="pres">
      <dgm:prSet presAssocID="{0F40B490-3732-4ED5-A6FC-4C1366B919D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05D932-6C87-4A8B-A530-37241B11FD53}" type="presOf" srcId="{FD1E1479-8BAD-4542-BED7-01B28F13F7AE}" destId="{3FFCE653-7F2A-4CC2-B863-900E29080E29}" srcOrd="0" destOrd="0" presId="urn:microsoft.com/office/officeart/2005/8/layout/hList1"/>
    <dgm:cxn modelId="{59499D64-D38A-4245-B6E1-D626E410E2FC}" type="presOf" srcId="{9FD6C500-85A2-4B08-9C3C-5A0277B65316}" destId="{13AC50AA-204D-429E-A89C-5EC3F6770712}" srcOrd="0" destOrd="0" presId="urn:microsoft.com/office/officeart/2005/8/layout/hList1"/>
    <dgm:cxn modelId="{E7A5C68B-4C1D-4BB1-BB6F-62D7F55BAD02}" type="presOf" srcId="{7DE177DC-FB87-4412-8D43-4843E1EA1AD4}" destId="{80FF8036-8EBA-4DF1-A2E7-33DD4AF2150F}" srcOrd="0" destOrd="0" presId="urn:microsoft.com/office/officeart/2005/8/layout/hList1"/>
    <dgm:cxn modelId="{CAFB06A8-2194-45A3-B214-2D35F25D3175}" srcId="{AC696E06-9E87-483F-8CBD-A657C9CDF4D1}" destId="{8F39B18E-87AA-4BA5-AD7B-6698A6C28E40}" srcOrd="0" destOrd="0" parTransId="{73C25E2B-16C7-4594-9E06-AFEAF7A303F0}" sibTransId="{ECC2723A-2DEB-4F73-A471-80DBF099926A}"/>
    <dgm:cxn modelId="{A9C4C248-4318-45DA-AE70-6CFFA8A49C45}" srcId="{7DE177DC-FB87-4412-8D43-4843E1EA1AD4}" destId="{AC696E06-9E87-483F-8CBD-A657C9CDF4D1}" srcOrd="1" destOrd="0" parTransId="{B19BDC6E-6F55-41B3-B159-2AAB20E4B34C}" sibTransId="{038E7886-18D6-44D1-97E4-051302BA6DBD}"/>
    <dgm:cxn modelId="{05B2C457-D69C-4762-AE76-93544CFE88BC}" type="presOf" srcId="{0F40B490-3732-4ED5-A6FC-4C1366B919DF}" destId="{79FFDA9B-FD67-47C8-9C1D-27E4CB9847A0}" srcOrd="0" destOrd="0" presId="urn:microsoft.com/office/officeart/2005/8/layout/hList1"/>
    <dgm:cxn modelId="{BDD5F1DF-64B5-4F21-AAE5-86B9F11832CB}" srcId="{7DE177DC-FB87-4412-8D43-4843E1EA1AD4}" destId="{0F40B490-3732-4ED5-A6FC-4C1366B919DF}" srcOrd="2" destOrd="0" parTransId="{B452BD7D-9DAC-4858-B439-07139A66E211}" sibTransId="{8494817B-77BC-4888-B057-F9BC9C9FDF47}"/>
    <dgm:cxn modelId="{CB3C3690-36CF-4C4C-918B-EDA16D633FB1}" type="presOf" srcId="{8F39B18E-87AA-4BA5-AD7B-6698A6C28E40}" destId="{72653DC5-3280-4EF6-8EFB-FE17AE7F421E}" srcOrd="0" destOrd="0" presId="urn:microsoft.com/office/officeart/2005/8/layout/hList1"/>
    <dgm:cxn modelId="{90DEBA97-47B4-40E4-8BDA-5A738323E77D}" srcId="{0F40B490-3732-4ED5-A6FC-4C1366B919DF}" destId="{FD1E1479-8BAD-4542-BED7-01B28F13F7AE}" srcOrd="0" destOrd="0" parTransId="{465C283B-BC6D-4B2D-A209-BDE4B048F25A}" sibTransId="{88D61D34-D296-4021-8FED-76974CA9382D}"/>
    <dgm:cxn modelId="{A17531DB-CD20-4D22-A764-7D53AB638796}" srcId="{7DE177DC-FB87-4412-8D43-4843E1EA1AD4}" destId="{6D8488CB-39E7-4A96-9792-0B4765FE4D30}" srcOrd="0" destOrd="0" parTransId="{217E6C82-F2C1-4CC1-AB69-D42B6E8B5C73}" sibTransId="{9701A0D5-18B4-4140-A9CD-41CA57B033F2}"/>
    <dgm:cxn modelId="{1BE837D2-143B-49F8-9294-D006AC66CD4F}" type="presOf" srcId="{AC696E06-9E87-483F-8CBD-A657C9CDF4D1}" destId="{DA3C67B1-6E08-4672-9239-DF0C419F26A4}" srcOrd="0" destOrd="0" presId="urn:microsoft.com/office/officeart/2005/8/layout/hList1"/>
    <dgm:cxn modelId="{20BC9B9A-1252-40EB-A0FD-78847080686A}" type="presOf" srcId="{6D8488CB-39E7-4A96-9792-0B4765FE4D30}" destId="{76373977-30D3-4D3D-A359-7C8DB1B188A7}" srcOrd="0" destOrd="0" presId="urn:microsoft.com/office/officeart/2005/8/layout/hList1"/>
    <dgm:cxn modelId="{BBCD2B48-2068-4900-A57C-89D9ABBEA4CE}" srcId="{6D8488CB-39E7-4A96-9792-0B4765FE4D30}" destId="{9FD6C500-85A2-4B08-9C3C-5A0277B65316}" srcOrd="0" destOrd="0" parTransId="{3AB7B96B-EAF5-45AD-92B5-4983EAC147AC}" sibTransId="{BF27E5B4-F9D6-496F-862E-75C60D568B81}"/>
    <dgm:cxn modelId="{7C1DA8C6-9261-4B39-8959-860CA9536314}" type="presParOf" srcId="{80FF8036-8EBA-4DF1-A2E7-33DD4AF2150F}" destId="{263F8786-BEDE-4B93-9948-81EBCD6DC164}" srcOrd="0" destOrd="0" presId="urn:microsoft.com/office/officeart/2005/8/layout/hList1"/>
    <dgm:cxn modelId="{01862BFD-B43F-43FF-A2E2-D3554D9CBF69}" type="presParOf" srcId="{263F8786-BEDE-4B93-9948-81EBCD6DC164}" destId="{76373977-30D3-4D3D-A359-7C8DB1B188A7}" srcOrd="0" destOrd="0" presId="urn:microsoft.com/office/officeart/2005/8/layout/hList1"/>
    <dgm:cxn modelId="{93654F04-E1C8-40F0-A315-78BF8ACA16EE}" type="presParOf" srcId="{263F8786-BEDE-4B93-9948-81EBCD6DC164}" destId="{13AC50AA-204D-429E-A89C-5EC3F6770712}" srcOrd="1" destOrd="0" presId="urn:microsoft.com/office/officeart/2005/8/layout/hList1"/>
    <dgm:cxn modelId="{7664577B-AEAE-4DBC-B508-8A7FE8535588}" type="presParOf" srcId="{80FF8036-8EBA-4DF1-A2E7-33DD4AF2150F}" destId="{100DE595-AEBA-4A8B-B9D9-07440E44EC27}" srcOrd="1" destOrd="0" presId="urn:microsoft.com/office/officeart/2005/8/layout/hList1"/>
    <dgm:cxn modelId="{AF072AFF-44F8-492C-9FB3-AC385D4C250B}" type="presParOf" srcId="{80FF8036-8EBA-4DF1-A2E7-33DD4AF2150F}" destId="{51F3E0AD-7CDC-45AC-AB4B-F007A629CF86}" srcOrd="2" destOrd="0" presId="urn:microsoft.com/office/officeart/2005/8/layout/hList1"/>
    <dgm:cxn modelId="{96A4AC5B-120B-42F2-9404-720C8DB0EB53}" type="presParOf" srcId="{51F3E0AD-7CDC-45AC-AB4B-F007A629CF86}" destId="{DA3C67B1-6E08-4672-9239-DF0C419F26A4}" srcOrd="0" destOrd="0" presId="urn:microsoft.com/office/officeart/2005/8/layout/hList1"/>
    <dgm:cxn modelId="{1E1FFE1C-6442-47F9-B2CE-A9A07064FC5C}" type="presParOf" srcId="{51F3E0AD-7CDC-45AC-AB4B-F007A629CF86}" destId="{72653DC5-3280-4EF6-8EFB-FE17AE7F421E}" srcOrd="1" destOrd="0" presId="urn:microsoft.com/office/officeart/2005/8/layout/hList1"/>
    <dgm:cxn modelId="{24B2CA0E-B3D0-43B4-9E78-9A4A337931BB}" type="presParOf" srcId="{80FF8036-8EBA-4DF1-A2E7-33DD4AF2150F}" destId="{3228B263-F431-48C7-8927-16C1541E66DD}" srcOrd="3" destOrd="0" presId="urn:microsoft.com/office/officeart/2005/8/layout/hList1"/>
    <dgm:cxn modelId="{D3AEF433-0CD0-4D70-A54F-47125428C3F2}" type="presParOf" srcId="{80FF8036-8EBA-4DF1-A2E7-33DD4AF2150F}" destId="{5A901983-BBCA-49FF-BA2E-1CCBA7EAFDBE}" srcOrd="4" destOrd="0" presId="urn:microsoft.com/office/officeart/2005/8/layout/hList1"/>
    <dgm:cxn modelId="{B96FD69F-41AF-42D8-BF08-BD1100658D84}" type="presParOf" srcId="{5A901983-BBCA-49FF-BA2E-1CCBA7EAFDBE}" destId="{79FFDA9B-FD67-47C8-9C1D-27E4CB9847A0}" srcOrd="0" destOrd="0" presId="urn:microsoft.com/office/officeart/2005/8/layout/hList1"/>
    <dgm:cxn modelId="{16761211-B4F9-41B7-8EAB-A5EF6C95E99A}" type="presParOf" srcId="{5A901983-BBCA-49FF-BA2E-1CCBA7EAFDBE}" destId="{3FFCE653-7F2A-4CC2-B863-900E29080E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73977-30D3-4D3D-A359-7C8DB1B188A7}">
      <dsp:nvSpPr>
        <dsp:cNvPr id="0" name=""/>
        <dsp:cNvSpPr/>
      </dsp:nvSpPr>
      <dsp:spPr>
        <a:xfrm>
          <a:off x="2712" y="678044"/>
          <a:ext cx="2644431" cy="105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Риски</a:t>
          </a:r>
        </a:p>
      </dsp:txBody>
      <dsp:txXfrm>
        <a:off x="2712" y="678044"/>
        <a:ext cx="2644431" cy="1050817"/>
      </dsp:txXfrm>
    </dsp:sp>
    <dsp:sp modelId="{13AC50AA-204D-429E-A89C-5EC3F6770712}">
      <dsp:nvSpPr>
        <dsp:cNvPr id="0" name=""/>
        <dsp:cNvSpPr/>
      </dsp:nvSpPr>
      <dsp:spPr>
        <a:xfrm>
          <a:off x="2712" y="1728862"/>
          <a:ext cx="2644431" cy="13532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Перечень из числа </a:t>
          </a:r>
          <a:r>
            <a:rPr lang="en-US" sz="2400" kern="1200" dirty="0"/>
            <a:t>1</a:t>
          </a:r>
          <a:r>
            <a:rPr lang="ru-RU" sz="2400" kern="1200" dirty="0"/>
            <a:t>8 рисков </a:t>
          </a:r>
        </a:p>
      </dsp:txBody>
      <dsp:txXfrm>
        <a:off x="2712" y="1728862"/>
        <a:ext cx="2644431" cy="1353285"/>
      </dsp:txXfrm>
    </dsp:sp>
    <dsp:sp modelId="{DA3C67B1-6E08-4672-9239-DF0C419F26A4}">
      <dsp:nvSpPr>
        <dsp:cNvPr id="0" name=""/>
        <dsp:cNvSpPr/>
      </dsp:nvSpPr>
      <dsp:spPr>
        <a:xfrm>
          <a:off x="3017364" y="678044"/>
          <a:ext cx="2644431" cy="105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Франшиза</a:t>
          </a:r>
        </a:p>
      </dsp:txBody>
      <dsp:txXfrm>
        <a:off x="3017364" y="678044"/>
        <a:ext cx="2644431" cy="1050817"/>
      </dsp:txXfrm>
    </dsp:sp>
    <dsp:sp modelId="{72653DC5-3280-4EF6-8EFB-FE17AE7F421E}">
      <dsp:nvSpPr>
        <dsp:cNvPr id="0" name=""/>
        <dsp:cNvSpPr/>
      </dsp:nvSpPr>
      <dsp:spPr>
        <a:xfrm>
          <a:off x="3017364" y="1728862"/>
          <a:ext cx="2644431" cy="13532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От 0% до </a:t>
          </a:r>
          <a:r>
            <a:rPr lang="en-US" sz="2400" kern="1200" dirty="0"/>
            <a:t>3</a:t>
          </a:r>
          <a:r>
            <a:rPr lang="ru-RU" sz="2400" kern="1200" dirty="0"/>
            <a:t>0% страховой суммы</a:t>
          </a:r>
        </a:p>
      </dsp:txBody>
      <dsp:txXfrm>
        <a:off x="3017364" y="1728862"/>
        <a:ext cx="2644431" cy="1353285"/>
      </dsp:txXfrm>
    </dsp:sp>
    <dsp:sp modelId="{79FFDA9B-FD67-47C8-9C1D-27E4CB9847A0}">
      <dsp:nvSpPr>
        <dsp:cNvPr id="0" name=""/>
        <dsp:cNvSpPr/>
      </dsp:nvSpPr>
      <dsp:spPr>
        <a:xfrm>
          <a:off x="6032016" y="678044"/>
          <a:ext cx="2644431" cy="105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Страховая сумма</a:t>
          </a:r>
        </a:p>
      </dsp:txBody>
      <dsp:txXfrm>
        <a:off x="6032016" y="678044"/>
        <a:ext cx="2644431" cy="1050817"/>
      </dsp:txXfrm>
    </dsp:sp>
    <dsp:sp modelId="{3FFCE653-7F2A-4CC2-B863-900E29080E29}">
      <dsp:nvSpPr>
        <dsp:cNvPr id="0" name=""/>
        <dsp:cNvSpPr/>
      </dsp:nvSpPr>
      <dsp:spPr>
        <a:xfrm>
          <a:off x="6032016" y="1728862"/>
          <a:ext cx="2644431" cy="13532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От 70% до 100% страховой стоимости</a:t>
          </a:r>
        </a:p>
      </dsp:txBody>
      <dsp:txXfrm>
        <a:off x="6032016" y="1728862"/>
        <a:ext cx="2644431" cy="1353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0.52714</cdr:x>
      <cdr:y>0.73262</cdr:y>
    </cdr:from>
    <cdr:to>
      <cdr:x>1</cdr:x>
      <cdr:y>0.91577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27920" y="2016224"/>
          <a:ext cx="208823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5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60613-D160-44E4-B65E-87F79D8926B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975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B558C-95F9-47C5-8437-7423433E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94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C1A2-F495-41DA-9342-0E7F8F04C985}" type="datetimeFigureOut">
              <a:rPr lang="ru-RU" smtClean="0"/>
              <a:t>25.02.2021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3E5CD-7AFB-4C09-8717-AF3AF4E7F5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76288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xfrm>
            <a:off x="904876" y="4731071"/>
            <a:ext cx="4991100" cy="4424604"/>
          </a:xfrm>
          <a:noFill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1075-5616-4F2E-B5E7-1419112CB12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0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76288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xfrm>
            <a:off x="904876" y="4731071"/>
            <a:ext cx="4991100" cy="4424604"/>
          </a:xfrm>
          <a:noFill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Хочу обратить Ваше внимание,</a:t>
            </a:r>
            <a:r>
              <a:rPr lang="ru-RU" baseline="0" dirty="0"/>
              <a:t> что на практике страховые тарифы могут быть ниже ставок субсидирования.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0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9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26C08-1D9D-4D59-8C2B-36302681FAE2}" type="datetime1">
              <a:rPr lang="ru-RU" smtClean="0"/>
              <a:t>25.02.2021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377D-E241-4D22-9A93-1E8B85A877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1405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B3369C-52FD-4A86-90F6-1CF1881AF422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DB25-4203-4C91-A1E2-8E0A632A4DC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2429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9FAAC-6D4F-4595-A8F7-5DDD7543F825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61806-9203-4527-8B0D-15B0E628C8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50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CD9-E925-40B7-9FAA-AAB5BC0E232D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0389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6"/>
          <p:cNvSpPr>
            <a:spLocks noGrp="1"/>
          </p:cNvSpPr>
          <p:nvPr>
            <p:ph type="title" idx="11"/>
          </p:nvPr>
        </p:nvSpPr>
        <p:spPr>
          <a:xfrm>
            <a:off x="1043608" y="274638"/>
            <a:ext cx="7643192" cy="63408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5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54A7-59B9-4333-8E46-C9DC8DF889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63408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0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RuchkaYB\Desktop\1351134023_www.radionetplus.ru_2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08"/>
          <a:stretch/>
        </p:blipFill>
        <p:spPr bwMode="auto">
          <a:xfrm>
            <a:off x="0" y="4181475"/>
            <a:ext cx="9180512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0" y="260650"/>
            <a:ext cx="519405" cy="139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2895600" cy="29311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4104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352928" cy="634082"/>
          </a:xfrm>
          <a:prstGeom prst="rect">
            <a:avLst/>
          </a:prstGeom>
        </p:spPr>
        <p:txBody>
          <a:bodyPr lIns="36000" rIns="36000"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544616"/>
          </a:xfrm>
        </p:spPr>
        <p:txBody>
          <a:bodyPr lIns="72000" rIns="72000"/>
          <a:lstStyle>
            <a:lvl1pPr>
              <a:defRPr sz="2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342900" indent="-342900">
              <a:buClrTx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553696"/>
            <a:ext cx="576064" cy="259680"/>
          </a:xfrm>
          <a:ln>
            <a:noFill/>
          </a:ln>
        </p:spPr>
        <p:txBody>
          <a:bodyPr lIns="252000"/>
          <a:lstStyle>
            <a:lvl1pPr>
              <a:defRPr i="0">
                <a:solidFill>
                  <a:schemeClr val="tx2"/>
                </a:solidFill>
              </a:defRPr>
            </a:lvl1pPr>
          </a:lstStyle>
          <a:p>
            <a:fld id="{445694BC-9B62-4A0B-A66B-2BEFF40051B6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83568" y="908720"/>
            <a:ext cx="8352928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44251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DCB54-6B55-4625-AA53-0D7EB7BEAD91}" type="datetime1">
              <a:rPr lang="ru-RU" smtClean="0">
                <a:solidFill>
                  <a:prstClr val="black"/>
                </a:solidFill>
              </a:rPr>
              <a:pPr/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5412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5A891-755E-4AD8-BE79-D0EA96EF3FDE}" type="datetime1">
              <a:rPr lang="ru-RU" smtClean="0">
                <a:solidFill>
                  <a:prstClr val="black"/>
                </a:solidFill>
              </a:rPr>
              <a:pPr/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7490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5D7014-FC9E-4F8F-BBB5-87C750FC8A63}" type="datetime1">
              <a:rPr lang="ru-RU" smtClean="0">
                <a:solidFill>
                  <a:prstClr val="black"/>
                </a:solidFill>
              </a:rPr>
              <a:pPr/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45237"/>
            <a:ext cx="432048" cy="2681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165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F8153-0D8B-4FDC-91B5-B60980DC1B00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01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71B5B-B67D-4CB8-81F4-508C4FA5E48A}" type="datetime1">
              <a:rPr lang="ru-RU" smtClean="0">
                <a:solidFill>
                  <a:prstClr val="white"/>
                </a:solidFill>
              </a:rPr>
              <a:t>25.02.2021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0F4D-8838-4746-AA4F-FD4C424F079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110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A3FC5-A3AD-484C-8CB7-9BD15490E4B4}" type="datetime1">
              <a:rPr lang="ru-RU" smtClean="0">
                <a:solidFill>
                  <a:prstClr val="white"/>
                </a:solidFill>
              </a:rPr>
              <a:t>25.02.2021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B306D-FB38-4C2C-8D44-F9671E0B75E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7183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84CE0-4560-480E-B53E-8A3EF415099C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6662-4D84-4223-9B15-B271C3110D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09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71C9AC-39E4-4EE5-A43A-BFA30228FE77}" type="datetime1">
              <a:rPr lang="ru-RU" smtClean="0">
                <a:solidFill>
                  <a:prstClr val="white"/>
                </a:solidFill>
              </a:rPr>
              <a:t>25.02.2021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E828D-CE99-45CD-8D11-2FBF56DA77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353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14587-6598-44BE-A4FF-85349FF1F54D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272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92C94-BE10-4E85-A060-C683D66550A7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C813C-DA1B-4632-B230-A88399D34F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8129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BD68E-726F-418A-BA54-42AA7E369548}" type="datetime1">
              <a:rPr lang="ru-RU" smtClean="0">
                <a:solidFill>
                  <a:prstClr val="white"/>
                </a:solidFill>
              </a:rPr>
              <a:t>25.02.2021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BCB01-F7DF-496D-BD34-ECC02C8D9C5E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708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F9110-82A8-445E-B503-44624A6F1080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2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92" r:id="rId14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000" y="1052736"/>
            <a:ext cx="8748488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30888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3" descr="C:\Users\RuchkaYB\Desktop\Untitled-4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t="-3533" r="-517" b="40830"/>
          <a:stretch/>
        </p:blipFill>
        <p:spPr bwMode="auto">
          <a:xfrm>
            <a:off x="0" y="548681"/>
            <a:ext cx="918248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1" y="0"/>
            <a:ext cx="9144000" cy="908720"/>
          </a:xfrm>
          <a:prstGeom prst="rect">
            <a:avLst/>
          </a:prstGeom>
          <a:solidFill>
            <a:srgbClr val="3BB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8" y="44624"/>
            <a:ext cx="305258" cy="82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Нижний колонтитул 4"/>
          <p:cNvSpPr txBox="1">
            <a:spLocks/>
          </p:cNvSpPr>
          <p:nvPr userDrawn="1"/>
        </p:nvSpPr>
        <p:spPr>
          <a:xfrm>
            <a:off x="683568" y="23257"/>
            <a:ext cx="8280920" cy="23739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err="1">
                <a:solidFill>
                  <a:srgbClr val="EEECE1"/>
                </a:solidFill>
                <a:latin typeface="Adobe Kaiti Std R" pitchFamily="18" charset="-128"/>
                <a:ea typeface="Adobe Kaiti Std R" pitchFamily="18" charset="-128"/>
              </a:rPr>
              <a:t>Агрострахование</a:t>
            </a:r>
            <a:r>
              <a:rPr lang="ru-RU" sz="1600" dirty="0">
                <a:solidFill>
                  <a:srgbClr val="EEECE1"/>
                </a:solidFill>
                <a:latin typeface="Adobe Kaiti Std R" pitchFamily="18" charset="-128"/>
                <a:ea typeface="Adobe Kaiti Std R" pitchFamily="18" charset="-128"/>
              </a:rPr>
              <a:t>  с  господдержкой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6253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grohelp@naai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488832" cy="3528392"/>
          </a:xfrm>
        </p:spPr>
        <p:txBody>
          <a:bodyPr anchor="ctr">
            <a:normAutofit/>
          </a:bodyPr>
          <a:lstStyle/>
          <a:p>
            <a:r>
              <a:rPr lang="ru-RU" dirty="0" smtClean="0"/>
              <a:t>Страхование </a:t>
            </a:r>
            <a:r>
              <a:rPr lang="ru-RU" dirty="0"/>
              <a:t>сельскохозяйственных животных с </a:t>
            </a:r>
            <a:r>
              <a:rPr lang="ru-RU" dirty="0" smtClean="0"/>
              <a:t>государственной поддержкой. Особенности заключения договоров и урегулирования убытков</a:t>
            </a:r>
            <a:endParaRPr lang="ru-RU" dirty="0"/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87624" y="404664"/>
            <a:ext cx="7344816" cy="792088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rgbClr val="1F497D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4896544" cy="96011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600" b="1" dirty="0" smtClean="0"/>
              <a:t>Есиков Юрий Михайлович</a:t>
            </a:r>
            <a:endParaRPr lang="ru-RU" sz="1600" b="1" dirty="0"/>
          </a:p>
          <a:p>
            <a:pPr algn="l"/>
            <a:r>
              <a:rPr lang="ru-RU" sz="1600" b="1" dirty="0" smtClean="0"/>
              <a:t>Начальник управления по взаимодействию с органами государственной власти и развитию региональных программ </a:t>
            </a:r>
            <a:r>
              <a:rPr lang="ru-RU" sz="1600" b="1" dirty="0"/>
              <a:t>НСА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96" y="6165360"/>
            <a:ext cx="9180512" cy="504000"/>
          </a:xfrm>
        </p:spPr>
        <p:txBody>
          <a:bodyPr anchor="ctr"/>
          <a:lstStyle/>
          <a:p>
            <a:r>
              <a:rPr lang="ru-RU" sz="1700" dirty="0" smtClean="0">
                <a:solidFill>
                  <a:srgbClr val="1F497D"/>
                </a:solidFill>
              </a:rPr>
              <a:t>25</a:t>
            </a:r>
            <a:r>
              <a:rPr lang="ru-RU" sz="1700" dirty="0" smtClean="0">
                <a:solidFill>
                  <a:srgbClr val="1F497D"/>
                </a:solidFill>
              </a:rPr>
              <a:t> </a:t>
            </a:r>
            <a:r>
              <a:rPr lang="ru-RU" sz="1700" dirty="0" smtClean="0">
                <a:solidFill>
                  <a:srgbClr val="1F497D"/>
                </a:solidFill>
              </a:rPr>
              <a:t>февраля </a:t>
            </a:r>
            <a:r>
              <a:rPr lang="ru-RU" sz="1700" dirty="0">
                <a:solidFill>
                  <a:srgbClr val="1F497D"/>
                </a:solidFill>
              </a:rPr>
              <a:t>2021 г.</a:t>
            </a:r>
          </a:p>
          <a:p>
            <a:r>
              <a:rPr lang="ru-RU" sz="1700" dirty="0">
                <a:solidFill>
                  <a:srgbClr val="1F497D"/>
                </a:solidFill>
              </a:rPr>
              <a:t>Москва </a:t>
            </a:r>
            <a:r>
              <a:rPr lang="ru-RU" sz="1700" dirty="0" smtClean="0">
                <a:solidFill>
                  <a:srgbClr val="1F497D"/>
                </a:solidFill>
              </a:rPr>
              <a:t>– </a:t>
            </a:r>
            <a:r>
              <a:rPr lang="ru-RU" sz="1700" dirty="0" smtClean="0">
                <a:solidFill>
                  <a:srgbClr val="1F497D"/>
                </a:solidFill>
              </a:rPr>
              <a:t>Смоленск</a:t>
            </a:r>
            <a:endParaRPr lang="ru-RU" sz="1700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504" y="1134616"/>
            <a:ext cx="86952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algn="just"/>
            <a:r>
              <a:rPr lang="ru-RU" sz="2000" dirty="0">
                <a:solidFill>
                  <a:prstClr val="black"/>
                </a:solidFill>
              </a:rPr>
              <a:t>Страховщик вправе дополнительно к заявлению на страхование запросить от Страхователя (Выгодоприобретателя) документы, характеризующие степень страхового риска (п. 7.2.2. Правил)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663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20604"/>
              </p:ext>
            </p:extLst>
          </p:nvPr>
        </p:nvGraphicFramePr>
        <p:xfrm>
          <a:off x="213320" y="2377441"/>
          <a:ext cx="8679160" cy="374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6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1783">
                <a:tc>
                  <a:txBody>
                    <a:bodyPr/>
                    <a:lstStyle/>
                    <a:p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Наименование документа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802">
                <a:tc>
                  <a:txBody>
                    <a:bodyPr/>
                    <a:lstStyle/>
                    <a:p>
                      <a:r>
                        <a:rPr lang="ru-RU" sz="2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купли-продажи, договор аренды, накладные, инвентаризационная опись, данные бухгалтерского учета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0454">
                <a:tc>
                  <a:txBody>
                    <a:bodyPr/>
                    <a:lstStyle/>
                    <a:p>
                      <a:r>
                        <a:rPr lang="ru-RU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 государственной ветеринарной службы о состоянии животных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результаты проведенных диагностических исследований, справки от ветеринарной службы хозяйства с указанием данных о проведении профилактических мероприятий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3802">
                <a:tc>
                  <a:txBody>
                    <a:bodyPr/>
                    <a:lstStyle/>
                    <a:p>
                      <a:r>
                        <a:rPr lang="ru-RU" sz="2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 государственной ветеринарной службы об эпизоотическом благополучии хозяйства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(справка от государственной ветеринарной службы, осуществляющей контроль местности, в которой расположено хозяйство)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63807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Какие документы необходимы для заключения договора?</a:t>
            </a:r>
          </a:p>
        </p:txBody>
      </p:sp>
    </p:spTree>
    <p:extLst>
      <p:ext uri="{BB962C8B-B14F-4D97-AF65-F5344CB8AC3E}">
        <p14:creationId xmlns:p14="http://schemas.microsoft.com/office/powerpoint/2010/main" val="3772243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1312" y="1386354"/>
            <a:ext cx="8679160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700" dirty="0">
                <a:solidFill>
                  <a:srgbClr val="002060"/>
                </a:solidFill>
              </a:rPr>
              <a:t>При заключении договора сельскохозяйственного страхования необходимо четко определить </a:t>
            </a:r>
            <a:r>
              <a:rPr lang="ru-RU" sz="1700" b="1" dirty="0">
                <a:solidFill>
                  <a:srgbClr val="002060"/>
                </a:solidFill>
              </a:rPr>
              <a:t>территорию страхования</a:t>
            </a:r>
            <a:r>
              <a:rPr lang="ar-AE" sz="1700" dirty="0">
                <a:solidFill>
                  <a:srgbClr val="002060"/>
                </a:solidFill>
              </a:rPr>
              <a:t>٭</a:t>
            </a:r>
            <a:r>
              <a:rPr lang="ru-RU" sz="1700" dirty="0">
                <a:solidFill>
                  <a:srgbClr val="002060"/>
                </a:solidFill>
              </a:rPr>
              <a:t>:</a:t>
            </a:r>
          </a:p>
          <a:p>
            <a:pPr indent="457200" algn="just"/>
            <a:endParaRPr lang="ru-RU" sz="1700" dirty="0">
              <a:solidFill>
                <a:srgbClr val="002060"/>
              </a:solidFill>
            </a:endParaRPr>
          </a:p>
          <a:p>
            <a:pPr indent="457200" algn="just"/>
            <a:r>
              <a:rPr lang="ru-RU" sz="1700" dirty="0">
                <a:solidFill>
                  <a:srgbClr val="002060"/>
                </a:solidFill>
              </a:rPr>
              <a:t>● субъект РФ;</a:t>
            </a:r>
          </a:p>
          <a:p>
            <a:pPr indent="457200" algn="just"/>
            <a:r>
              <a:rPr lang="ru-RU" sz="1700" dirty="0">
                <a:solidFill>
                  <a:srgbClr val="002060"/>
                </a:solidFill>
              </a:rPr>
              <a:t>● муниципальный район;</a:t>
            </a:r>
          </a:p>
          <a:p>
            <a:pPr indent="457200" algn="just"/>
            <a:r>
              <a:rPr lang="ru-RU" sz="1700" dirty="0">
                <a:solidFill>
                  <a:srgbClr val="002060"/>
                </a:solidFill>
              </a:rPr>
              <a:t>● населенный пункт;</a:t>
            </a:r>
          </a:p>
          <a:p>
            <a:pPr indent="457200" algn="just"/>
            <a:r>
              <a:rPr lang="ru-RU" sz="1700" dirty="0">
                <a:solidFill>
                  <a:srgbClr val="002060"/>
                </a:solidFill>
              </a:rPr>
              <a:t>● название предприятия; </a:t>
            </a:r>
          </a:p>
          <a:p>
            <a:pPr indent="457200" algn="just"/>
            <a:r>
              <a:rPr lang="ru-RU" sz="1700" dirty="0">
                <a:solidFill>
                  <a:srgbClr val="002060"/>
                </a:solidFill>
              </a:rPr>
              <a:t>● номер и наименование животноводческих помещений;</a:t>
            </a:r>
          </a:p>
          <a:p>
            <a:pPr indent="457200" algn="just"/>
            <a:r>
              <a:rPr lang="ru-RU" sz="1700" dirty="0">
                <a:solidFill>
                  <a:srgbClr val="002060"/>
                </a:solidFill>
              </a:rPr>
              <a:t>● место выпаса (если животные выпасаются).</a:t>
            </a:r>
          </a:p>
          <a:p>
            <a:pPr indent="457200" algn="just"/>
            <a:endParaRPr lang="ru-RU" sz="1700" dirty="0">
              <a:solidFill>
                <a:srgbClr val="002060"/>
              </a:solidFill>
            </a:endParaRPr>
          </a:p>
          <a:p>
            <a:pPr indent="457200" algn="ctr"/>
            <a:r>
              <a:rPr lang="ru-RU" sz="1700" b="1" dirty="0">
                <a:solidFill>
                  <a:srgbClr val="002060"/>
                </a:solidFill>
              </a:rPr>
              <a:t>Животные считаются застрахованными при условии, что они находятся в пределах указанной в договоре сельскохозяйственного страхования </a:t>
            </a:r>
            <a:r>
              <a:rPr lang="ru-RU" sz="1700" b="1" u="sng" dirty="0">
                <a:solidFill>
                  <a:srgbClr val="FF0000"/>
                </a:solidFill>
              </a:rPr>
              <a:t>территории страхования </a:t>
            </a:r>
            <a:br>
              <a:rPr lang="ru-RU" sz="1700" b="1" u="sng" dirty="0">
                <a:solidFill>
                  <a:srgbClr val="FF0000"/>
                </a:solidFill>
              </a:rPr>
            </a:br>
            <a:endParaRPr lang="ru-RU" sz="1400" b="1" i="1" dirty="0">
              <a:solidFill>
                <a:srgbClr val="002060"/>
              </a:solidFill>
            </a:endParaRPr>
          </a:p>
          <a:p>
            <a:pPr indent="457200" algn="ctr"/>
            <a:r>
              <a:rPr lang="ru-RU" sz="1400" b="1" i="1" dirty="0">
                <a:solidFill>
                  <a:srgbClr val="002060"/>
                </a:solidFill>
              </a:rPr>
              <a:t>٭Территория страхования </a:t>
            </a:r>
            <a:r>
              <a:rPr lang="ru-RU" sz="1400" i="1" dirty="0">
                <a:solidFill>
                  <a:srgbClr val="002060"/>
                </a:solidFill>
              </a:rPr>
              <a:t>- территория, в пределах которой должны произойти события, перечисленные в договоре страхования, для того, чтобы Страховщик мог рассматривать их в качестве страховых случаев.</a:t>
            </a:r>
          </a:p>
          <a:p>
            <a:pPr indent="457200" algn="ctr"/>
            <a:endParaRPr 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663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73556" y="231031"/>
            <a:ext cx="751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Территория страхования</a:t>
            </a:r>
          </a:p>
        </p:txBody>
      </p:sp>
      <p:pic>
        <p:nvPicPr>
          <p:cNvPr id="2050" name="Picture 2" descr="C:\Users\boranukovmh\Desktop\пастбищ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915816" cy="213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54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945654" y="1829047"/>
            <a:ext cx="6696744" cy="2099066"/>
          </a:xfrm>
          <a:prstGeom prst="round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0744858"/>
              </p:ext>
            </p:extLst>
          </p:nvPr>
        </p:nvGraphicFramePr>
        <p:xfrm>
          <a:off x="213320" y="1108968"/>
          <a:ext cx="867916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111070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1108968"/>
            <a:ext cx="86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0272" y="1108967"/>
            <a:ext cx="86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50638"/>
            <a:ext cx="8496944" cy="2046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При выборе программы страхования аграрий должен учесть: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Актуальные для него риски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Потребности в защите - какой размер ущерба он может оставить на собственном удержании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Финансовые возможности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63807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Как выбрать оптимальную программу страхования?</a:t>
            </a:r>
          </a:p>
        </p:txBody>
      </p:sp>
    </p:spTree>
    <p:extLst>
      <p:ext uri="{BB962C8B-B14F-4D97-AF65-F5344CB8AC3E}">
        <p14:creationId xmlns:p14="http://schemas.microsoft.com/office/powerpoint/2010/main" val="2493767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55576" y="332656"/>
            <a:ext cx="806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Стоимость страхования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135178"/>
              </p:ext>
            </p:extLst>
          </p:nvPr>
        </p:nvGraphicFramePr>
        <p:xfrm>
          <a:off x="257462" y="1799514"/>
          <a:ext cx="5394658" cy="371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2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718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Франшиза,%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Страховая сумма, руб.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50 000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Страховой  тариф*,</a:t>
                      </a:r>
                      <a:r>
                        <a:rPr lang="ru-RU" sz="15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1,03</a:t>
                      </a:r>
                      <a:endParaRPr kumimoji="0" lang="ru-RU" sz="1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0,52</a:t>
                      </a:r>
                      <a:endParaRPr kumimoji="0" lang="ru-RU" sz="1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Премия, оплачиваемая аграрием, руб.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257,5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130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Страховая выплата, руб.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50 000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 </a:t>
                      </a:r>
                      <a:r>
                        <a:rPr kumimoji="0" lang="ru-RU" sz="18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0888"/>
            <a:ext cx="3072342" cy="23042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17411E-92A4-46CE-B8FB-9CF891E5A86F}"/>
              </a:ext>
            </a:extLst>
          </p:cNvPr>
          <p:cNvSpPr txBox="1"/>
          <p:nvPr/>
        </p:nvSpPr>
        <p:spPr>
          <a:xfrm>
            <a:off x="2051720" y="616530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*Страховой тариф приравнен к ставке субсидирования КРС (на практике при страховании сельхозживотных тариф существенно ниже ставки субсидирования)</a:t>
            </a:r>
          </a:p>
        </p:txBody>
      </p:sp>
    </p:spTree>
    <p:extLst>
      <p:ext uri="{BB962C8B-B14F-4D97-AF65-F5344CB8AC3E}">
        <p14:creationId xmlns:p14="http://schemas.microsoft.com/office/powerpoint/2010/main" val="2429314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244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ru-RU" sz="2000" b="1" dirty="0">
                <a:solidFill>
                  <a:prstClr val="black"/>
                </a:solidFill>
              </a:rPr>
              <a:t>Страховым случаем</a:t>
            </a:r>
            <a:r>
              <a:rPr lang="ru-RU" sz="2000" dirty="0">
                <a:solidFill>
                  <a:prstClr val="black"/>
                </a:solidFill>
              </a:rPr>
              <a:t> признается утрата (гибель) животных </a:t>
            </a:r>
          </a:p>
          <a:p>
            <a:pPr marL="342900" lvl="1" indent="-342900" algn="just">
              <a:spcAft>
                <a:spcPts val="600"/>
              </a:spcAft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в результате воздействия </a:t>
            </a:r>
            <a:r>
              <a:rPr lang="ru-RU" sz="2000" b="1" dirty="0">
                <a:solidFill>
                  <a:prstClr val="black"/>
                </a:solidFill>
              </a:rPr>
              <a:t>событий</a:t>
            </a:r>
            <a:r>
              <a:rPr lang="ru-RU" sz="2000" dirty="0">
                <a:solidFill>
                  <a:prstClr val="black"/>
                </a:solidFill>
              </a:rPr>
              <a:t>, предусмотренных ФЗ-260 </a:t>
            </a:r>
          </a:p>
          <a:p>
            <a:pPr marL="342900" lvl="1" indent="-342900" algn="just">
              <a:spcAft>
                <a:spcPts val="600"/>
              </a:spcAft>
              <a:buFontTx/>
              <a:buAutoNum type="arabicPeriod"/>
            </a:pPr>
            <a:r>
              <a:rPr lang="ru-RU" sz="2000" b="1" dirty="0">
                <a:solidFill>
                  <a:prstClr val="black"/>
                </a:solidFill>
              </a:rPr>
              <a:t>в период страхования</a:t>
            </a:r>
            <a:r>
              <a:rPr lang="ru-RU" sz="2000" dirty="0">
                <a:solidFill>
                  <a:prstClr val="black"/>
                </a:solidFill>
              </a:rPr>
              <a:t>, обусловленного договором страхования,</a:t>
            </a:r>
          </a:p>
          <a:p>
            <a:pPr marL="342900" lvl="1" indent="-342900" algn="just">
              <a:spcAft>
                <a:spcPts val="600"/>
              </a:spcAft>
              <a:buFontTx/>
              <a:buAutoNum type="arabicPeriod"/>
            </a:pPr>
            <a:r>
              <a:rPr lang="ru-RU" sz="2000" b="1" dirty="0">
                <a:solidFill>
                  <a:prstClr val="black"/>
                </a:solidFill>
              </a:rPr>
              <a:t>на территории страхования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28662" y="231031"/>
            <a:ext cx="806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Страховой случай</a:t>
            </a:r>
          </a:p>
        </p:txBody>
      </p:sp>
      <p:pic>
        <p:nvPicPr>
          <p:cNvPr id="1026" name="Picture 2" descr="C:\Users\boranukovmh\Desktop\ачс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24528"/>
            <a:ext cx="4470325" cy="33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4" y="3560341"/>
            <a:ext cx="38164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2">
              <a:tabLst>
                <a:tab pos="82550" algn="l"/>
              </a:tabLst>
            </a:pPr>
            <a:r>
              <a:rPr lang="ru-RU" sz="2200" dirty="0">
                <a:solidFill>
                  <a:prstClr val="black"/>
                </a:solidFill>
              </a:rPr>
              <a:t>Если заболевание выявлено в период страхования, то убыток покрывается страхованием независимо от момента утраты (гибели) животных.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07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5"/>
            <a:ext cx="364431" cy="8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10147" y="692696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28662" y="231031"/>
            <a:ext cx="806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Не покрывается страхованием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508" y="1340768"/>
            <a:ext cx="59311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1) в результате любых событий, в том числе предусмотренных договором страхования животных, но </a:t>
            </a: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наступивших или начавшихся до срока страхования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1548" y="3545721"/>
            <a:ext cx="5724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2) в результате </a:t>
            </a: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нарушения правил и норм содержания и кормления животных 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и/или невыполнения предписания государственной ветеринарной службы;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313402"/>
            <a:ext cx="6566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3) </a:t>
            </a: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за пределами территории страхования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, указанной в договоре страхования;</a:t>
            </a:r>
          </a:p>
        </p:txBody>
      </p:sp>
      <p:pic>
        <p:nvPicPr>
          <p:cNvPr id="2052" name="Picture 4" descr="C:\Users\belovaev\Desktop\sankcii-govyadina.jpg.crop_displ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37" y="1340768"/>
            <a:ext cx="2710061" cy="18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elovaev\Desktop\Сним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56992"/>
            <a:ext cx="1933919" cy="136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63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604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Размер утраты (гибели) с/х животных в результате наступления событий, предусмотренных ФЗ-260, определяется по каждому страховому случаю по каждой половозрастной группе по формуле: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55576" y="260648"/>
            <a:ext cx="806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Определение размера утраты (гибели)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420888"/>
            <a:ext cx="2232247" cy="6271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7524" y="3140968"/>
            <a:ext cx="8496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L (шт./кг)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– количество голов животных (массы живого веса, шт. пчелосемей), утраченных (погибших) в результате страховых событий;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C (руб.)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- стоимость одной головы (единицы живого веса) в соответствии с договором сельскохозяйственного страхования;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P (руб.)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- стоимость реализованных годных остатков.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304110"/>
            <a:ext cx="82940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*Стоимость реализованных годных остатков (мяса, субпродуктов, шкур, шкурок и др.) определяется на основании документов от перерабатывающих предприятий, или закупочных организаций (счет, товарная накладная, кассовый чек, платежное поручение и др.).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95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725" y="908720"/>
            <a:ext cx="9143999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</a:t>
            </a:r>
            <a:b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725" y="3717032"/>
            <a:ext cx="9144000" cy="21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Национальный союз агростраховщиков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00" b="1" kern="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Горячая линия: </a:t>
            </a:r>
            <a:r>
              <a:rPr lang="en-US" sz="3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Agrohelp@naai.ru</a:t>
            </a:r>
            <a:endParaRPr lang="en-US" sz="32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Тел/факс +7 (495) </a:t>
            </a:r>
            <a:r>
              <a:rPr lang="ru-RU" sz="32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782-04-99</a:t>
            </a:r>
            <a:endParaRPr lang="ru-RU" sz="32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www.naai.ru</a:t>
            </a:r>
            <a:endParaRPr lang="en-US" sz="3200" b="1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1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 txBox="1">
            <a:spLocks noGrp="1"/>
          </p:cNvSpPr>
          <p:nvPr/>
        </p:nvSpPr>
        <p:spPr bwMode="auto">
          <a:xfrm>
            <a:off x="8570913" y="6526213"/>
            <a:ext cx="404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 b="1" dirty="0">
              <a:solidFill>
                <a:srgbClr val="C0504D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579434"/>
              </p:ext>
            </p:extLst>
          </p:nvPr>
        </p:nvGraphicFramePr>
        <p:xfrm>
          <a:off x="127084" y="2697153"/>
          <a:ext cx="8796213" cy="390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4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7249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крупный рогатый скот (буйволы, быки, волы, коровы, яки)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за исключением  телят  в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возрасте до 2-х месяцев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9216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мелкий рогатый скот (козы, овцы)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исключением козлят  и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ягнят в возрасте до 4-х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месяцев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39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свиньи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 исключением  поросят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возрасте до 4-х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недель 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1303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птица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яйценоских пород и птица мясных пород (гуси, индейки, куры, перепелки, утки, страусы),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цыплята-бройлеры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без ограничений по возрасту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4375" name="Picture 26" descr="70556_dwie_swinki_tra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844" y="4777590"/>
            <a:ext cx="1088549" cy="95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6" name="Picture 27" descr="hakasiya---territoriya-b-vozmozhnostey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06" y="3728601"/>
            <a:ext cx="1083086" cy="83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7" name="Picture 28" descr="main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805264"/>
            <a:ext cx="1105873" cy="84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8" name="Picture 1" descr="C:\Users\User007\Desktop\НСА готовое\Сайт НСА\ФОТКИ ДЛЯ САЙТА\4fbbc58df6d004a72e9f17ca6c64be8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07" y="2569580"/>
            <a:ext cx="1083086" cy="95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116632"/>
            <a:ext cx="5191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0688" y="1196752"/>
            <a:ext cx="827179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Перечень животных, подлежащих страхованию с господдержкой, ежегодно </a:t>
            </a:r>
            <a:r>
              <a:rPr lang="ru-RU" b="1" dirty="0">
                <a:solidFill>
                  <a:prstClr val="black"/>
                </a:solidFill>
              </a:rPr>
              <a:t>определяется Планом с/х страхования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Заголовок 5">
            <a:extLst>
              <a:ext uri="{FF2B5EF4-FFF2-40B4-BE49-F238E27FC236}">
                <a16:creationId xmlns:a16="http://schemas.microsoft.com/office/drawing/2014/main" xmlns="" id="{3B7E63A3-42E9-42B8-8C2F-0D3BA4311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4624"/>
            <a:ext cx="7643812" cy="7920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Виды сельхозживотных, подлежащих страхованию с господдержкой в 2021 г.</a:t>
            </a:r>
          </a:p>
        </p:txBody>
      </p:sp>
    </p:spTree>
    <p:extLst>
      <p:ext uri="{BB962C8B-B14F-4D97-AF65-F5344CB8AC3E}">
        <p14:creationId xmlns:p14="http://schemas.microsoft.com/office/powerpoint/2010/main" val="761976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87373"/>
              </p:ext>
            </p:extLst>
          </p:nvPr>
        </p:nvGraphicFramePr>
        <p:xfrm>
          <a:off x="205784" y="1124744"/>
          <a:ext cx="8824483" cy="561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8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573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Лошади, лошаки, мулы, ослы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 исключением молодняка в возрасте до 4-х месяцев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573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Верблюды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 исключением верблюжат в возрасте до 4-х месяцев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573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Олени (маралы, пятнистые олени, северные олени)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 исключением молодняка в возрасте до 4-х месяцев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4403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Кролики, пушные звери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 исключением молодняка в возрасте до 4-х месяцев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4403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Семьи пчел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4172" y="956628"/>
            <a:ext cx="8714332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" u="sng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116632"/>
            <a:ext cx="5191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9" y="3361537"/>
            <a:ext cx="1276747" cy="1079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5" y="4509120"/>
            <a:ext cx="1276747" cy="106313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1" y="2218928"/>
            <a:ext cx="12922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5661248"/>
            <a:ext cx="12795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232466" cy="95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Заголовок 5">
            <a:extLst>
              <a:ext uri="{FF2B5EF4-FFF2-40B4-BE49-F238E27FC236}">
                <a16:creationId xmlns:a16="http://schemas.microsoft.com/office/drawing/2014/main" xmlns="" id="{81F1F44D-00FE-451E-9C21-356F5CA2A90A}"/>
              </a:ext>
            </a:extLst>
          </p:cNvPr>
          <p:cNvSpPr txBox="1">
            <a:spLocks/>
          </p:cNvSpPr>
          <p:nvPr/>
        </p:nvSpPr>
        <p:spPr>
          <a:xfrm>
            <a:off x="1042988" y="44624"/>
            <a:ext cx="7643812" cy="79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2400" b="1" dirty="0">
                <a:solidFill>
                  <a:srgbClr val="0070C0"/>
                </a:solidFill>
              </a:rPr>
              <a:t>Виды сельхозживотных, подлежащих страхованию с господдержкой в 2021 г.</a:t>
            </a:r>
          </a:p>
        </p:txBody>
      </p:sp>
    </p:spTree>
    <p:extLst>
      <p:ext uri="{BB962C8B-B14F-4D97-AF65-F5344CB8AC3E}">
        <p14:creationId xmlns:p14="http://schemas.microsoft.com/office/powerpoint/2010/main" val="23553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51520" y="1268760"/>
            <a:ext cx="8438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</a:rPr>
              <a:t>Утрата (гибель) </a:t>
            </a:r>
            <a:r>
              <a:rPr lang="ru-RU" dirty="0">
                <a:solidFill>
                  <a:prstClr val="black"/>
                </a:solidFill>
              </a:rPr>
              <a:t>сельскохозяйственных животных - имевшие место в период действия договора сельскохозяйственного страхования </a:t>
            </a:r>
            <a:r>
              <a:rPr lang="ru-RU" b="1" dirty="0">
                <a:solidFill>
                  <a:prstClr val="black"/>
                </a:solidFill>
              </a:rPr>
              <a:t>падеж</a:t>
            </a:r>
            <a:r>
              <a:rPr lang="ru-RU" dirty="0">
                <a:solidFill>
                  <a:prstClr val="black"/>
                </a:solidFill>
              </a:rPr>
              <a:t> или </a:t>
            </a:r>
            <a:r>
              <a:rPr lang="ru-RU" b="1" dirty="0">
                <a:solidFill>
                  <a:prstClr val="black"/>
                </a:solidFill>
              </a:rPr>
              <a:t>убой</a:t>
            </a:r>
            <a:r>
              <a:rPr lang="ru-RU" dirty="0">
                <a:solidFill>
                  <a:prstClr val="black"/>
                </a:solidFill>
              </a:rPr>
              <a:t> (</a:t>
            </a:r>
            <a:r>
              <a:rPr lang="ru-RU" b="1" dirty="0">
                <a:solidFill>
                  <a:prstClr val="black"/>
                </a:solidFill>
              </a:rPr>
              <a:t>уничтожение</a:t>
            </a:r>
            <a:r>
              <a:rPr lang="ru-RU" dirty="0">
                <a:solidFill>
                  <a:prstClr val="black"/>
                </a:solidFill>
              </a:rPr>
              <a:t>) сельскохозяйственных животных в результате наступления страховых событий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4041"/>
            <a:ext cx="5256584" cy="309323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542256" cy="112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57224" y="285728"/>
            <a:ext cx="806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Страховой риск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51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 txBox="1">
            <a:spLocks noGrp="1"/>
          </p:cNvSpPr>
          <p:nvPr/>
        </p:nvSpPr>
        <p:spPr bwMode="auto">
          <a:xfrm>
            <a:off x="8570913" y="6526213"/>
            <a:ext cx="404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 b="1" dirty="0">
              <a:solidFill>
                <a:srgbClr val="C0504D"/>
              </a:solidFill>
            </a:endParaRPr>
          </a:p>
        </p:txBody>
      </p:sp>
      <p:sp>
        <p:nvSpPr>
          <p:cNvPr id="21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448425"/>
            <a:ext cx="726555" cy="365125"/>
          </a:xfrm>
        </p:spPr>
        <p:txBody>
          <a:bodyPr/>
          <a:lstStyle/>
          <a:p>
            <a:pPr>
              <a:defRPr/>
            </a:pPr>
            <a:fld id="{90AF2C51-DA4B-4DCF-9262-8FE5F2CC880B}" type="slidenum">
              <a:rPr lang="ru-RU" sz="20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sz="2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141988"/>
            <a:ext cx="542256" cy="112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2"/>
          <p:cNvSpPr txBox="1">
            <a:spLocks/>
          </p:cNvSpPr>
          <p:nvPr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3A80087-F82E-4249-B6F1-BC680DC70D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70134" y="30762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Страховые события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5502" y="1124744"/>
            <a:ext cx="8356679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eaLnBrk="0" hangingPunct="0">
              <a:spcAft>
                <a:spcPts val="1800"/>
              </a:spcAft>
              <a:buSzPct val="68000"/>
              <a:defRPr/>
            </a:pPr>
            <a:r>
              <a:rPr lang="ru-RU" sz="15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Заразные болезни животных</a:t>
            </a:r>
            <a:r>
              <a:rPr lang="ru-RU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(согласно перечня, утвержденного Приказом МСХ РФ № 242 от 24 июня 2013 г. , содержащий 62 болезни)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5502" y="2708920"/>
            <a:ext cx="8594970" cy="1058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algn="just" eaLnBrk="0" hangingPunct="0">
              <a:spcAft>
                <a:spcPts val="1800"/>
              </a:spcAft>
              <a:buSzPct val="68000"/>
              <a:defRPr/>
            </a:pPr>
            <a:r>
              <a:rPr lang="ru-RU" sz="15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Нарушение снабжения электрической, тепловой энергией, водой в результате стихийных бедствий,</a:t>
            </a:r>
            <a:r>
              <a:rPr lang="ru-RU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условия содержания сельскохозяйственных животных предусматривают обязательное использование электрической, тепловой энергии, воды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5262" y="2100870"/>
            <a:ext cx="859497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algn="just" eaLnBrk="0" hangingPunct="0">
              <a:spcAft>
                <a:spcPts val="1800"/>
              </a:spcAft>
              <a:buSzPct val="68000"/>
              <a:defRPr/>
            </a:pPr>
            <a:r>
              <a:rPr lang="ru-RU" sz="15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Стихийные бедствия</a:t>
            </a:r>
            <a:r>
              <a:rPr lang="ru-RU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(удар молнии, землетрясение, пыльная буря, ураганный ветер, сильная метель, буран, наводнение, обвал, лавина, сель, оползень)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1593" y="1700808"/>
            <a:ext cx="851554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algn="just" eaLnBrk="0" hangingPunct="0">
              <a:spcAft>
                <a:spcPts val="1800"/>
              </a:spcAft>
              <a:buSzPct val="68000"/>
              <a:defRPr/>
            </a:pPr>
            <a:r>
              <a:rPr lang="ru-RU" sz="15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Массовые отравления</a:t>
            </a:r>
            <a:r>
              <a:rPr lang="ru-RU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внезапное отравление ядовитыми травами или веществами, в том числе кормами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3320" y="3429000"/>
            <a:ext cx="8753830" cy="626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algn="just" eaLnBrk="0" hangingPunct="0">
              <a:spcAft>
                <a:spcPts val="1800"/>
              </a:spcAft>
              <a:buSzPct val="68000"/>
              <a:defRPr/>
            </a:pPr>
            <a:r>
              <a:rPr lang="ru-RU" sz="15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Пожар</a:t>
            </a:r>
            <a:endParaRPr lang="ru-RU" sz="15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oranukovmh\Desktop\наводне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0" y="5035058"/>
            <a:ext cx="2042446" cy="170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ranukovmh\Desktop\отра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35058"/>
            <a:ext cx="1944215" cy="167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ranukovmh\Desktop\пожа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7"/>
            <a:ext cx="223491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ranukovmh\Desktop\ачс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1317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5536" y="4058488"/>
            <a:ext cx="8280920" cy="800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</a:rPr>
              <a:t>+ риск: 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возникновение на территории страхования очага заразной болезни животных для ликвидации которого по решению компетентных органов производится убой (уничтожение)</a:t>
            </a:r>
          </a:p>
        </p:txBody>
      </p:sp>
    </p:spTree>
    <p:extLst>
      <p:ext uri="{BB962C8B-B14F-4D97-AF65-F5344CB8AC3E}">
        <p14:creationId xmlns:p14="http://schemas.microsoft.com/office/powerpoint/2010/main" val="2778174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7" y="116023"/>
            <a:ext cx="492771" cy="118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06139" y="303039"/>
            <a:ext cx="806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Перечень заразных болезней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D96C25-BE56-4427-98DB-119307C2E8D8}"/>
              </a:ext>
            </a:extLst>
          </p:cNvPr>
          <p:cNvSpPr txBox="1"/>
          <p:nvPr/>
        </p:nvSpPr>
        <p:spPr>
          <a:xfrm>
            <a:off x="323528" y="1319564"/>
            <a:ext cx="8640000" cy="5493812"/>
          </a:xfrm>
          <a:prstGeom prst="rect">
            <a:avLst/>
          </a:prstGeom>
          <a:noFill/>
        </p:spPr>
        <p:txBody>
          <a:bodyPr wrap="square" lIns="0" rIns="0" numCol="3">
            <a:spAutoFit/>
          </a:bodyPr>
          <a:lstStyle/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1. Алеутская болезнь норок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2. Американский гнилец пчел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3. Анаплазмоз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4. Артрит/энцефалит коз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5. Африканская чума свиней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6. Африканская чума лошадей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7. Бешенство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8. Болезнь </a:t>
            </a:r>
            <a:r>
              <a:rPr lang="ru-RU" sz="1300" b="0" i="0" dirty="0" err="1">
                <a:solidFill>
                  <a:srgbClr val="000000"/>
                </a:solidFill>
                <a:effectLst/>
              </a:rPr>
              <a:t>Ауески</a:t>
            </a:r>
            <a:endParaRPr lang="ru-RU" sz="13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9. Болезнь Марека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10. Болезнь Ньюкасла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11. Брадзот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12. Бруцеллез (включая инфекционный эпидидимит баранов)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13. Везикулярная болезнь свиней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14. Везикулярная экзантема свиней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15. Вирусная диарея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16. Вирусная геморрагическая болезнь кроликов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17. Вирусный гепатит уток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18. Вирусный энтерит гусей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19. Высокопатогенный грипп птиц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20. Грипп свиней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21. Губкообразная энцефалопатия крупного рогатого скота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22. Европейский гнилец пчел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23. Заразный узелковый дерматит крупного рогатого скота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24. Злокачественная катаральная горячка крупного рогатого скота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25. Инфекционная анемия лошадей (ИНАН)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26. Инфекционный бронхит кур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27. Инфекционный бурсит (Болезнь </a:t>
            </a:r>
            <a:r>
              <a:rPr lang="ru-RU" sz="1300" b="0" i="0" dirty="0" err="1">
                <a:solidFill>
                  <a:srgbClr val="000000"/>
                </a:solidFill>
                <a:effectLst/>
              </a:rPr>
              <a:t>Гамборо</a:t>
            </a:r>
            <a:r>
              <a:rPr lang="ru-RU" sz="1300" b="0" i="0" dirty="0">
                <a:solidFill>
                  <a:srgbClr val="000000"/>
                </a:solidFill>
                <a:effectLst/>
              </a:rPr>
              <a:t>)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28. Инфекционный </a:t>
            </a:r>
            <a:r>
              <a:rPr lang="ru-RU" sz="1300" b="0" i="0" dirty="0" err="1">
                <a:solidFill>
                  <a:srgbClr val="000000"/>
                </a:solidFill>
                <a:effectLst/>
              </a:rPr>
              <a:t>гидроперикардит</a:t>
            </a:r>
            <a:r>
              <a:rPr lang="ru-RU" sz="1300" b="0" i="0" dirty="0">
                <a:solidFill>
                  <a:srgbClr val="000000"/>
                </a:solidFill>
                <a:effectLst/>
              </a:rPr>
              <a:t> (</a:t>
            </a:r>
            <a:r>
              <a:rPr lang="ru-RU" sz="1300" b="0" i="0" dirty="0" err="1">
                <a:solidFill>
                  <a:srgbClr val="000000"/>
                </a:solidFill>
                <a:effectLst/>
              </a:rPr>
              <a:t>риккетсиозной</a:t>
            </a:r>
            <a:r>
              <a:rPr lang="ru-RU" sz="1300" b="0" i="0" dirty="0">
                <a:solidFill>
                  <a:srgbClr val="000000"/>
                </a:solidFill>
                <a:effectLst/>
              </a:rPr>
              <a:t> этиологии)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29. Инфекционный ларинготрахеит кур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30. Инфекционный </a:t>
            </a:r>
            <a:r>
              <a:rPr lang="ru-RU" sz="1300" b="0" i="0" dirty="0" err="1">
                <a:solidFill>
                  <a:srgbClr val="000000"/>
                </a:solidFill>
                <a:effectLst/>
              </a:rPr>
              <a:t>ринотрахеит</a:t>
            </a:r>
            <a:r>
              <a:rPr lang="ru-RU" sz="1300" b="0" i="0" dirty="0">
                <a:solidFill>
                  <a:srgbClr val="000000"/>
                </a:solidFill>
                <a:effectLst/>
              </a:rPr>
              <a:t> (ИРТ)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31. Катаральная лихорадка овец (</a:t>
            </a:r>
            <a:r>
              <a:rPr lang="ru-RU" sz="1300" b="0" i="0" dirty="0" err="1">
                <a:solidFill>
                  <a:srgbClr val="000000"/>
                </a:solidFill>
                <a:effectLst/>
              </a:rPr>
              <a:t>блютанг</a:t>
            </a:r>
            <a:r>
              <a:rPr lang="ru-RU" sz="1300" b="0" i="0" dirty="0">
                <a:solidFill>
                  <a:srgbClr val="000000"/>
                </a:solidFill>
                <a:effectLst/>
              </a:rPr>
              <a:t>)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32. Классическая чума свиней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33. Контагиозная плевропневмония крупного рогатого скота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34. Лептоспироз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35. </a:t>
            </a:r>
            <a:r>
              <a:rPr lang="ru-RU" sz="1300" b="0" i="0" dirty="0" err="1">
                <a:solidFill>
                  <a:srgbClr val="000000"/>
                </a:solidFill>
                <a:effectLst/>
              </a:rPr>
              <a:t>Листериоз</a:t>
            </a:r>
            <a:endParaRPr lang="ru-RU" sz="13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36. </a:t>
            </a:r>
            <a:r>
              <a:rPr lang="ru-RU" sz="1300" b="0" i="0" dirty="0" err="1">
                <a:solidFill>
                  <a:srgbClr val="000000"/>
                </a:solidFill>
                <a:effectLst/>
              </a:rPr>
              <a:t>Миксоматоз</a:t>
            </a:r>
            <a:endParaRPr lang="ru-RU" sz="13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37. Нозематоз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38. Оспа овец и коз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39. Парагрипп-3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40. </a:t>
            </a:r>
            <a:r>
              <a:rPr lang="ru-RU" sz="1300" b="0" i="0" dirty="0" err="1">
                <a:solidFill>
                  <a:srgbClr val="000000"/>
                </a:solidFill>
                <a:effectLst/>
              </a:rPr>
              <a:t>Паратуберкулез</a:t>
            </a:r>
            <a:endParaRPr lang="ru-RU" sz="13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41. Пастереллез разных видов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42. Репродуктивно-респираторный синдром свиней (РРСС)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43. Сап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44. Сибирская язва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45. Синдром снижения яйценоскости (ССЯ-76)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46. Скрепи овец и коз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47. Случная болезнь лошадей (трипаносомоз)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48. Тиф-пуллороз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49. Токсоплазмоз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50. Трихинеллез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51. Трихомоноз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52. Туберкулез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53. Туляремия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54. Хламидиоз (энзоотический аборт овец)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55. Цистицеркозы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56. Чума крупного рогатого скота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57. Чума мелких жвачных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58. Чума плотоядных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59. Эмфизематозный карбункул (</a:t>
            </a:r>
            <a:r>
              <a:rPr lang="ru-RU" sz="1300" b="0" i="0" dirty="0" err="1">
                <a:solidFill>
                  <a:srgbClr val="000000"/>
                </a:solidFill>
                <a:effectLst/>
              </a:rPr>
              <a:t>эмкар</a:t>
            </a:r>
            <a:r>
              <a:rPr lang="ru-RU" sz="1300" b="0" i="0" dirty="0">
                <a:solidFill>
                  <a:srgbClr val="000000"/>
                </a:solidFill>
                <a:effectLst/>
              </a:rPr>
              <a:t>)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60. Энтеровирусный энцефаломиелит свиней (болезнь Тешена)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61. Эхинококкоз</a:t>
            </a:r>
          </a:p>
          <a:p>
            <a:pPr algn="l"/>
            <a:r>
              <a:rPr lang="ru-RU" sz="1300" b="0" i="0" dirty="0">
                <a:solidFill>
                  <a:srgbClr val="000000"/>
                </a:solidFill>
                <a:effectLst/>
              </a:rPr>
              <a:t>62. Ящур</a:t>
            </a:r>
          </a:p>
        </p:txBody>
      </p:sp>
    </p:spTree>
    <p:extLst>
      <p:ext uri="{BB962C8B-B14F-4D97-AF65-F5344CB8AC3E}">
        <p14:creationId xmlns:p14="http://schemas.microsoft.com/office/powerpoint/2010/main" val="4089831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488" y="263807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Базовый документ: заявление на страхование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7750" y="1219399"/>
            <a:ext cx="80266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Заявление на страхование – </a:t>
            </a:r>
            <a:r>
              <a:rPr lang="ru-RU" sz="2200" b="1" dirty="0">
                <a:solidFill>
                  <a:prstClr val="black"/>
                </a:solidFill>
                <a:cs typeface="Arial" panose="020B0604020202020204" pitchFamily="34" charset="0"/>
              </a:rPr>
              <a:t>ключевой обязательный документ</a:t>
            </a: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, необходимый для заключения договора страхования.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7749" y="1999598"/>
            <a:ext cx="80266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Ответственность за достоверность сведений, указанных в заявлении, несет аграрий.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77751" y="5157192"/>
            <a:ext cx="8170713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НСА Рекомендует: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Максимально внимательно отнестись к заполнению заявления.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При наличии вопросов – уточнить у Страховщика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3" y="2769039"/>
            <a:ext cx="8360762" cy="2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202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297931"/>
            <a:ext cx="867658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700" b="1" dirty="0">
                <a:solidFill>
                  <a:prstClr val="black"/>
                </a:solidFill>
              </a:rPr>
              <a:t>В соответствии со статьей 4 Федерального закона № 260-ФЗ договор сельскохозяйственного страхования в отношении сельскохозяйственных животных заключается 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prstClr val="black"/>
                </a:solidFill>
              </a:rPr>
              <a:t>на все имеющееся у сельхозтоваропроизводителя поголовье сельскохозяйственных животных одного или нескольких видов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</a:rPr>
              <a:t> в субъекте РФ.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prstClr val="black"/>
                </a:solidFill>
              </a:rPr>
              <a:t>на срок не менее чем один год.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60" y="2996952"/>
            <a:ext cx="4762500" cy="35718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7" y="116023"/>
            <a:ext cx="492771" cy="118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55576" y="260648"/>
            <a:ext cx="8064894" cy="50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Особенности договора страхования с господдержкой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99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7543" y="1593378"/>
            <a:ext cx="412441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algn="just"/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Франшиза – часть убытков, которая не подлежит возмещению!</a:t>
            </a:r>
          </a:p>
          <a:p>
            <a:pPr marL="177800" algn="just"/>
            <a:endParaRPr lang="ru-R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7800"/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Договор страхования сельскохозяйственных животных может предусматривать установление: </a:t>
            </a:r>
          </a:p>
          <a:p>
            <a:pPr marL="177800" algn="just"/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- безусловной франшизы </a:t>
            </a:r>
          </a:p>
          <a:p>
            <a:pPr marL="177800" algn="just"/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- агрегатной безусловной франшизы. </a:t>
            </a:r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663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15616" y="215642"/>
            <a:ext cx="75159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70C0"/>
                </a:solidFill>
                <a:latin typeface="Arial" charset="0"/>
                <a:cs typeface="Arial" charset="0"/>
              </a:rPr>
              <a:t>Франшиза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54944422"/>
              </p:ext>
            </p:extLst>
          </p:nvPr>
        </p:nvGraphicFramePr>
        <p:xfrm>
          <a:off x="3995936" y="1239435"/>
          <a:ext cx="3960440" cy="2781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733173" y="2563803"/>
            <a:ext cx="1384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Франшиза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7565486" y="2701373"/>
            <a:ext cx="209478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4837" y="4717593"/>
            <a:ext cx="83347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Если по совокупности страховых случаев общая сумма убытков не превышает </a:t>
            </a: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агрегатной безусловной франшизы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, то такие убытки не подлежат возмещению Страховщиком.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77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numCol="3">
        <a:noAutofit/>
      </a:bodyPr>
      <a:lstStyle>
        <a:defPPr marL="342900" indent="-342900">
          <a:buAutoNum type="arabicPeriod"/>
          <a:defRPr sz="1600"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12746</TotalTime>
  <Words>1406</Words>
  <Application>Microsoft Office PowerPoint</Application>
  <PresentationFormat>Экран (4:3)</PresentationFormat>
  <Paragraphs>218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12_Тема Office</vt:lpstr>
      <vt:lpstr>Страхование сельскохозяйственных животных с государственной поддержкой. Особенности заключения договоров и урегулирования убытков</vt:lpstr>
      <vt:lpstr>Виды сельхозживотных, подлежащих страхованию с господдержкой в 2021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 Татьяна Александровна</dc:creator>
  <cp:lastModifiedBy>Есиков Юрий Михайлович</cp:lastModifiedBy>
  <cp:revision>1215</cp:revision>
  <cp:lastPrinted>2021-01-20T05:49:11Z</cp:lastPrinted>
  <dcterms:created xsi:type="dcterms:W3CDTF">2014-06-02T09:21:57Z</dcterms:created>
  <dcterms:modified xsi:type="dcterms:W3CDTF">2021-02-25T07:18:00Z</dcterms:modified>
</cp:coreProperties>
</file>