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96" r:id="rId3"/>
    <p:sldId id="309" r:id="rId4"/>
    <p:sldId id="297" r:id="rId5"/>
    <p:sldId id="303" r:id="rId6"/>
    <p:sldId id="304" r:id="rId7"/>
    <p:sldId id="305" r:id="rId8"/>
    <p:sldId id="310" r:id="rId9"/>
    <p:sldId id="278" r:id="rId10"/>
  </p:sldIdLst>
  <p:sldSz cx="9144000" cy="72009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C9C"/>
    <a:srgbClr val="CC00FF"/>
    <a:srgbClr val="FF3300"/>
    <a:srgbClr val="0070C0"/>
    <a:srgbClr val="0ABCE6"/>
    <a:srgbClr val="FF00FF"/>
    <a:srgbClr val="66FF33"/>
    <a:srgbClr val="003300"/>
    <a:srgbClr val="FF9933"/>
    <a:srgbClr val="00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2" autoAdjust="0"/>
  </p:normalViewPr>
  <p:slideViewPr>
    <p:cSldViewPr>
      <p:cViewPr varScale="1">
        <p:scale>
          <a:sx n="46" d="100"/>
          <a:sy n="46" d="100"/>
        </p:scale>
        <p:origin x="-96" y="-888"/>
      </p:cViewPr>
      <p:guideLst>
        <p:guide orient="horz" pos="2268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&#1050;&#1085;&#1080;&#1075;&#1072;1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esktop\&#1050;&#1085;&#1080;&#1075;&#1072;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1666666666666678E-2"/>
          <c:y val="7.8882727207737216E-2"/>
          <c:w val="0.94722222222222219"/>
          <c:h val="0.72822492519174398"/>
        </c:manualLayout>
      </c:layout>
      <c:pie3DChart>
        <c:varyColors val="1"/>
        <c:ser>
          <c:idx val="0"/>
          <c:order val="0"/>
          <c:tx>
            <c:strRef>
              <c:f>Лист1!$C$5</c:f>
              <c:strCache>
                <c:ptCount val="1"/>
                <c:pt idx="0">
                  <c:v>млн. рублей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CC00FF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7.5000000000000039E-2"/>
                  <c:y val="-7.9182630906768928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en-US"/>
                      <a:t>5</a:t>
                    </a:r>
                    <a:r>
                      <a:rPr lang="ru-RU"/>
                      <a:t> млн. рублей или 37 %</a:t>
                    </a:r>
                    <a:endParaRPr lang="en-US"/>
                  </a:p>
                </c:rich>
              </c:tx>
              <c:dLblPos val="bestFit"/>
              <c:showVal val="1"/>
            </c:dLbl>
            <c:dLbl>
              <c:idx val="1"/>
              <c:layout>
                <c:manualLayout>
                  <c:x val="-0.28333333333333333"/>
                  <c:y val="-0.10983397190293739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en-US"/>
                      <a:t>2</a:t>
                    </a:r>
                    <a:r>
                      <a:rPr lang="ru-RU"/>
                      <a:t> млн. рублей или 28 %</a:t>
                    </a:r>
                    <a:endParaRPr lang="en-US"/>
                  </a:p>
                </c:rich>
              </c:tx>
              <c:dLblPos val="bestFit"/>
              <c:showVal val="1"/>
            </c:dLbl>
            <c:dLbl>
              <c:idx val="2"/>
              <c:layout>
                <c:manualLayout>
                  <c:x val="0"/>
                  <c:y val="-9.961685823754802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/>
                      <a:t>6</a:t>
                    </a:r>
                    <a:r>
                      <a:rPr lang="ru-RU"/>
                      <a:t> млн. рублей</a:t>
                    </a:r>
                    <a:r>
                      <a:rPr lang="ru-RU" baseline="0"/>
                      <a:t> или 22 %</a:t>
                    </a:r>
                    <a:endParaRPr lang="en-US"/>
                  </a:p>
                </c:rich>
              </c:tx>
              <c:dLblPos val="bestFit"/>
              <c:showVal val="1"/>
            </c:dLbl>
            <c:dLbl>
              <c:idx val="3"/>
              <c:layout>
                <c:manualLayout>
                  <c:x val="0.11527777777777785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/>
                      <a:t>1</a:t>
                    </a:r>
                    <a:r>
                      <a:rPr lang="ru-RU"/>
                      <a:t> млн. рублей</a:t>
                    </a:r>
                    <a:r>
                      <a:rPr lang="ru-RU" baseline="0"/>
                      <a:t> или 12 %</a:t>
                    </a:r>
                    <a:endParaRPr lang="en-US"/>
                  </a:p>
                </c:rich>
              </c:tx>
              <c:dLblPos val="bestFit"/>
              <c:showVal val="1"/>
            </c:dLbl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Лист1!$B$6:$B$9</c:f>
              <c:strCache>
                <c:ptCount val="4"/>
                <c:pt idx="0">
                  <c:v>несвязанная поддержка</c:v>
                </c:pt>
                <c:pt idx="1">
                  <c:v>молоко</c:v>
                </c:pt>
                <c:pt idx="2">
                  <c:v>возмещение процентной ставки по кредитам</c:v>
                </c:pt>
                <c:pt idx="3">
                  <c:v>содержнание животных (товарного маточного поголовья и племенных животных)</c:v>
                </c:pt>
              </c:strCache>
            </c:strRef>
          </c:cat>
          <c:val>
            <c:numRef>
              <c:f>Лист1!$C$6:$C$9</c:f>
              <c:numCache>
                <c:formatCode>General</c:formatCode>
                <c:ptCount val="4"/>
                <c:pt idx="0">
                  <c:v>95</c:v>
                </c:pt>
                <c:pt idx="1">
                  <c:v>72</c:v>
                </c:pt>
                <c:pt idx="2">
                  <c:v>56</c:v>
                </c:pt>
                <c:pt idx="3">
                  <c:v>31</c:v>
                </c:pt>
              </c:numCache>
            </c:numRef>
          </c:val>
        </c:ser>
        <c:ser>
          <c:idx val="1"/>
          <c:order val="1"/>
          <c:tx>
            <c:strRef>
              <c:f>Лист1!$D$5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Лист1!$B$6:$B$9</c:f>
              <c:strCache>
                <c:ptCount val="4"/>
                <c:pt idx="0">
                  <c:v>несвязанная поддержка</c:v>
                </c:pt>
                <c:pt idx="1">
                  <c:v>молоко</c:v>
                </c:pt>
                <c:pt idx="2">
                  <c:v>возмещение процентной ставки по кредитам</c:v>
                </c:pt>
                <c:pt idx="3">
                  <c:v>содержнание животных (товарного маточного поголовья и племенных животных)</c:v>
                </c:pt>
              </c:strCache>
            </c:strRef>
          </c:cat>
          <c:val>
            <c:numRef>
              <c:f>Лист1!$D$6:$D$9</c:f>
              <c:numCache>
                <c:formatCode>0</c:formatCode>
                <c:ptCount val="4"/>
                <c:pt idx="0">
                  <c:v>37.401574803149586</c:v>
                </c:pt>
                <c:pt idx="1">
                  <c:v>28.346456692913382</c:v>
                </c:pt>
                <c:pt idx="2">
                  <c:v>22.047244094488192</c:v>
                </c:pt>
                <c:pt idx="3">
                  <c:v>12.204724409448819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"/>
          <c:y val="0.80993923424941572"/>
          <c:w val="1"/>
          <c:h val="0.17220339675439414"/>
        </c:manualLayout>
      </c:layout>
      <c:txPr>
        <a:bodyPr/>
        <a:lstStyle/>
        <a:p>
          <a:pPr>
            <a:defRPr sz="1050" b="1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Лист2!$C$5</c:f>
              <c:strCache>
                <c:ptCount val="1"/>
                <c:pt idx="0">
                  <c:v>2016 г.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Лист2!$B$6:$B$11</c:f>
              <c:strCache>
                <c:ptCount val="6"/>
                <c:pt idx="0">
                  <c:v>яровой сев - всего</c:v>
                </c:pt>
                <c:pt idx="1">
                  <c:v>зерновые и зернобобовые культуры</c:v>
                </c:pt>
                <c:pt idx="2">
                  <c:v>лен-долгунец</c:v>
                </c:pt>
                <c:pt idx="3">
                  <c:v>рапс</c:v>
                </c:pt>
                <c:pt idx="4">
                  <c:v>картофель  и овощи</c:v>
                </c:pt>
                <c:pt idx="5">
                  <c:v>кормовые культуры</c:v>
                </c:pt>
              </c:strCache>
            </c:strRef>
          </c:cat>
          <c:val>
            <c:numRef>
              <c:f>Лист2!$C$6:$C$11</c:f>
              <c:numCache>
                <c:formatCode>General</c:formatCode>
                <c:ptCount val="6"/>
                <c:pt idx="0">
                  <c:v>157.5</c:v>
                </c:pt>
                <c:pt idx="1">
                  <c:v>87.5</c:v>
                </c:pt>
                <c:pt idx="2">
                  <c:v>4.9000000000000004</c:v>
                </c:pt>
                <c:pt idx="3">
                  <c:v>12.3</c:v>
                </c:pt>
                <c:pt idx="4">
                  <c:v>2.6</c:v>
                </c:pt>
                <c:pt idx="5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Лист2!$D$5</c:f>
              <c:strCache>
                <c:ptCount val="1"/>
                <c:pt idx="0">
                  <c:v>2017 г.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Лист2!$B$6:$B$11</c:f>
              <c:strCache>
                <c:ptCount val="6"/>
                <c:pt idx="0">
                  <c:v>яровой сев - всего</c:v>
                </c:pt>
                <c:pt idx="1">
                  <c:v>зерновые и зернобобовые культуры</c:v>
                </c:pt>
                <c:pt idx="2">
                  <c:v>лен-долгунец</c:v>
                </c:pt>
                <c:pt idx="3">
                  <c:v>рапс</c:v>
                </c:pt>
                <c:pt idx="4">
                  <c:v>картофель  и овощи</c:v>
                </c:pt>
                <c:pt idx="5">
                  <c:v>кормовые культуры</c:v>
                </c:pt>
              </c:strCache>
            </c:strRef>
          </c:cat>
          <c:val>
            <c:numRef>
              <c:f>Лист2!$D$6:$D$11</c:f>
              <c:numCache>
                <c:formatCode>General</c:formatCode>
                <c:ptCount val="6"/>
                <c:pt idx="0">
                  <c:v>166.5</c:v>
                </c:pt>
                <c:pt idx="1">
                  <c:v>89</c:v>
                </c:pt>
                <c:pt idx="2">
                  <c:v>5.0999999999999996</c:v>
                </c:pt>
                <c:pt idx="3">
                  <c:v>10.200000000000001</c:v>
                </c:pt>
                <c:pt idx="4">
                  <c:v>2.4</c:v>
                </c:pt>
                <c:pt idx="5">
                  <c:v>60</c:v>
                </c:pt>
              </c:numCache>
            </c:numRef>
          </c:val>
        </c:ser>
        <c:axId val="77497472"/>
        <c:axId val="77499008"/>
      </c:barChart>
      <c:catAx>
        <c:axId val="77497472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 b="1"/>
            </a:pPr>
            <a:endParaRPr lang="ru-RU"/>
          </a:p>
        </c:txPr>
        <c:crossAx val="77499008"/>
        <c:crosses val="autoZero"/>
        <c:auto val="1"/>
        <c:lblAlgn val="ctr"/>
        <c:lblOffset val="100"/>
      </c:catAx>
      <c:valAx>
        <c:axId val="77499008"/>
        <c:scaling>
          <c:orientation val="minMax"/>
        </c:scaling>
        <c:axPos val="l"/>
        <c:majorGridlines/>
        <c:numFmt formatCode="General" sourceLinked="1"/>
        <c:tickLblPos val="nextTo"/>
        <c:crossAx val="7749747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100" b="1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6.3238457897680816E-2"/>
          <c:y val="2.7448632027792644E-2"/>
          <c:w val="0.91007174103237087"/>
          <c:h val="0.84478148969242961"/>
        </c:manualLayout>
      </c:layout>
      <c:pie3DChart>
        <c:varyColors val="1"/>
        <c:ser>
          <c:idx val="0"/>
          <c:order val="0"/>
          <c:dPt>
            <c:idx val="2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0.14221448558599639"/>
                  <c:y val="-5.922767116796970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16 %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  <c:showPercent val="1"/>
            </c:dLbl>
            <c:dLbl>
              <c:idx val="1"/>
              <c:layout>
                <c:manualLayout>
                  <c:x val="0.37705030621172358"/>
                  <c:y val="2.586074798902568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81 %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  <c:showPercent val="1"/>
            </c:dLbl>
            <c:dLbl>
              <c:idx val="2"/>
              <c:layout>
                <c:manualLayout>
                  <c:x val="-0.1783102318821721"/>
                  <c:y val="-4.993722799575433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3 %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  <c:showPercent val="1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SerName val="1"/>
            <c:showPercent val="1"/>
            <c:showLeaderLines val="1"/>
          </c:dLbls>
          <c:cat>
            <c:strRef>
              <c:f>Лист1!$A$91:$A$93</c:f>
              <c:strCache>
                <c:ptCount val="3"/>
                <c:pt idx="0">
                  <c:v>однолетние и силосные культуры</c:v>
                </c:pt>
                <c:pt idx="1">
                  <c:v>многолетние травы</c:v>
                </c:pt>
                <c:pt idx="2">
                  <c:v>кукуруза на силос</c:v>
                </c:pt>
              </c:strCache>
            </c:strRef>
          </c:cat>
          <c:val>
            <c:numRef>
              <c:f>Лист1!$B$91:$B$93</c:f>
              <c:numCache>
                <c:formatCode>General</c:formatCode>
                <c:ptCount val="3"/>
                <c:pt idx="0">
                  <c:v>25300</c:v>
                </c:pt>
                <c:pt idx="1">
                  <c:v>217000</c:v>
                </c:pt>
                <c:pt idx="2">
                  <c:v>5500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"/>
          <c:y val="0.85938509993943069"/>
          <c:w val="0.98213757655293032"/>
          <c:h val="0.12830720775287704"/>
        </c:manualLayout>
      </c:layout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5177488059894159E-2"/>
          <c:y val="6.6377373175356261E-2"/>
          <c:w val="0.92964502388021164"/>
          <c:h val="0.88343873419608043"/>
        </c:manualLayout>
      </c:layout>
      <c:pie3DChart>
        <c:varyColors val="1"/>
        <c:ser>
          <c:idx val="0"/>
          <c:order val="0"/>
          <c:tx>
            <c:strRef>
              <c:f>Лист4!$B$1</c:f>
              <c:strCache>
                <c:ptCount val="1"/>
                <c:pt idx="0">
                  <c:v>2020 г.</c:v>
                </c:pt>
              </c:strCache>
            </c:strRef>
          </c:tx>
          <c:dPt>
            <c:idx val="0"/>
            <c:spPr>
              <a:solidFill>
                <a:srgbClr val="FF330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dPt>
            <c:idx val="2"/>
            <c:spPr>
              <a:solidFill>
                <a:srgbClr val="0ABCE6"/>
              </a:solidFill>
            </c:spPr>
          </c:dPt>
          <c:dLbls>
            <c:dLbl>
              <c:idx val="0"/>
              <c:layout>
                <c:manualLayout>
                  <c:x val="-0.19463276106880067"/>
                  <c:y val="-0.13718009223610456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0.12295081967213115"/>
                  <c:y val="0.24891924787004188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0.13114754098360643"/>
                  <c:y val="0.17025940369441214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Лист4!$A$2:$A$4</c:f>
              <c:strCache>
                <c:ptCount val="3"/>
                <c:pt idx="0">
                  <c:v>кукуруза на силос</c:v>
                </c:pt>
                <c:pt idx="1">
                  <c:v>однолетние и силосные культуры</c:v>
                </c:pt>
                <c:pt idx="2">
                  <c:v>многолетние травы</c:v>
                </c:pt>
              </c:strCache>
            </c:strRef>
          </c:cat>
          <c:val>
            <c:numRef>
              <c:f>Лист4!$B$2:$B$4</c:f>
              <c:numCache>
                <c:formatCode>0%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0.60000000000000053</c:v>
                </c:pt>
              </c:numCache>
            </c:numRef>
          </c:val>
        </c:ser>
      </c:pie3DChart>
    </c:plotArea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ctr"/>
            <c:showVal val="1"/>
          </c:dLbls>
          <c:cat>
            <c:numRef>
              <c:f>Лист4!$B$7:$B$11</c:f>
              <c:numCache>
                <c:formatCode>General</c:formatCode>
                <c:ptCount val="5"/>
                <c:pt idx="0">
                  <c:v>2005</c:v>
                </c:pt>
                <c:pt idx="1">
                  <c:v>2009</c:v>
                </c:pt>
                <c:pt idx="2">
                  <c:v>2013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Лист4!$C$7:$C$11</c:f>
              <c:numCache>
                <c:formatCode>0%</c:formatCode>
                <c:ptCount val="5"/>
                <c:pt idx="0">
                  <c:v>0.45</c:v>
                </c:pt>
                <c:pt idx="1">
                  <c:v>0.8</c:v>
                </c:pt>
                <c:pt idx="2">
                  <c:v>0.6000000000000002</c:v>
                </c:pt>
                <c:pt idx="3">
                  <c:v>0.53</c:v>
                </c:pt>
                <c:pt idx="4">
                  <c:v>0.5</c:v>
                </c:pt>
              </c:numCache>
            </c:numRef>
          </c:val>
        </c:ser>
        <c:axId val="77705600"/>
        <c:axId val="77707136"/>
      </c:barChart>
      <c:catAx>
        <c:axId val="777056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77707136"/>
        <c:crosses val="autoZero"/>
        <c:auto val="1"/>
        <c:lblAlgn val="ctr"/>
        <c:lblOffset val="100"/>
      </c:catAx>
      <c:valAx>
        <c:axId val="77707136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77705600"/>
        <c:crosses val="autoZero"/>
        <c:crossBetween val="between"/>
      </c:valAx>
    </c:plotArea>
    <c:plotVisOnly val="1"/>
  </c:chart>
  <c:txPr>
    <a:bodyPr/>
    <a:lstStyle/>
    <a:p>
      <a:pPr>
        <a:defRPr sz="12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Лист5!$B$7:$B$11</c:f>
              <c:numCache>
                <c:formatCode>General</c:formatCode>
                <c:ptCount val="5"/>
                <c:pt idx="0">
                  <c:v>2005</c:v>
                </c:pt>
                <c:pt idx="1">
                  <c:v>2009</c:v>
                </c:pt>
                <c:pt idx="2">
                  <c:v>2013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Лист5!$C$7:$C$11</c:f>
              <c:numCache>
                <c:formatCode>0.0%</c:formatCode>
                <c:ptCount val="5"/>
                <c:pt idx="0">
                  <c:v>7.6999999999999999E-2</c:v>
                </c:pt>
                <c:pt idx="1">
                  <c:v>9.3000000000000055E-2</c:v>
                </c:pt>
                <c:pt idx="2">
                  <c:v>7.0000000000000021E-2</c:v>
                </c:pt>
                <c:pt idx="3">
                  <c:v>7.0000000000000021E-2</c:v>
                </c:pt>
                <c:pt idx="4">
                  <c:v>7.0000000000000021E-2</c:v>
                </c:pt>
              </c:numCache>
            </c:numRef>
          </c:val>
        </c:ser>
        <c:axId val="77538432"/>
        <c:axId val="77539968"/>
      </c:barChart>
      <c:catAx>
        <c:axId val="775384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77539968"/>
        <c:crosses val="autoZero"/>
        <c:auto val="1"/>
        <c:lblAlgn val="ctr"/>
        <c:lblOffset val="100"/>
      </c:catAx>
      <c:valAx>
        <c:axId val="77539968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538432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>
        <c:manualLayout>
          <c:layoutTarget val="inner"/>
          <c:xMode val="edge"/>
          <c:yMode val="edge"/>
          <c:x val="0.14365169631573832"/>
          <c:y val="0.37092574876738538"/>
          <c:w val="0.39479561582579953"/>
          <c:h val="0.5977279417175657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Заготовлено сена 152 тыс. тонн</c:v>
                </c:pt>
              </c:strCache>
            </c:strRef>
          </c:tx>
          <c:dLbls>
            <c:dLbl>
              <c:idx val="0"/>
              <c:layout>
                <c:manualLayout>
                  <c:x val="7.8990473413045586E-3"/>
                  <c:y val="1.8676870998601852E-2"/>
                </c:manualLayout>
              </c:layout>
              <c:showVal val="1"/>
            </c:dLbl>
            <c:dLbl>
              <c:idx val="1"/>
              <c:layout>
                <c:manualLayout>
                  <c:x val="-3.0608629278483047E-2"/>
                  <c:y val="2.413779527559055E-2"/>
                </c:manualLayout>
              </c:layout>
              <c:showVal val="1"/>
            </c:dLbl>
            <c:delete val="1"/>
            <c:spPr>
              <a:solidFill>
                <a:srgbClr val="FFFF00"/>
              </a:solidFill>
            </c:spPr>
          </c:dLbls>
          <c:cat>
            <c:strRef>
              <c:f>Лист1!$A$2:$A$3</c:f>
              <c:strCache>
                <c:ptCount val="2"/>
                <c:pt idx="0">
                  <c:v>Исследовано</c:v>
                </c:pt>
                <c:pt idx="1">
                  <c:v>Не исследовано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0.21</c:v>
                </c:pt>
                <c:pt idx="1">
                  <c:v>0.79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3030303030303028"/>
          <c:y val="0.42297740819780705"/>
          <c:w val="0.45454545454545453"/>
          <c:h val="0.42820369416439769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Заготовлено </a:t>
            </a:r>
            <a:r>
              <a:rPr lang="ru-RU" dirty="0" smtClean="0"/>
              <a:t>сенажа 354 </a:t>
            </a:r>
            <a:r>
              <a:rPr lang="ru-RU" dirty="0"/>
              <a:t>тыс. тонн</a:t>
            </a:r>
          </a:p>
        </c:rich>
      </c:tx>
      <c:layout>
        <c:manualLayout>
          <c:xMode val="edge"/>
          <c:yMode val="edge"/>
          <c:x val="0.1670214834256829"/>
          <c:y val="0"/>
        </c:manualLayout>
      </c:layout>
    </c:title>
    <c:plotArea>
      <c:layout>
        <c:manualLayout>
          <c:layoutTarget val="inner"/>
          <c:xMode val="edge"/>
          <c:yMode val="edge"/>
          <c:x val="0.10352823952561484"/>
          <c:y val="0.31017808521598356"/>
          <c:w val="0.39170919607271315"/>
          <c:h val="0.5930550445213039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Заготовлено сена 152 тыс. тонн</c:v>
                </c:pt>
              </c:strCache>
            </c:strRef>
          </c:tx>
          <c:dLbls>
            <c:dLbl>
              <c:idx val="0"/>
              <c:layout>
                <c:manualLayout>
                  <c:x val="4.8126275882181963E-3"/>
                  <c:y val="-1.4033409375229965E-2"/>
                </c:manualLayout>
              </c:layout>
              <c:showVal val="1"/>
            </c:dLbl>
            <c:dLbl>
              <c:idx val="1"/>
              <c:layout>
                <c:manualLayout>
                  <c:x val="-3.060853504423057E-2"/>
                  <c:y val="-3.2938038119066891E-2"/>
                </c:manualLayout>
              </c:layout>
              <c:showVal val="1"/>
            </c:dLbl>
            <c:delete val="1"/>
            <c:spPr>
              <a:solidFill>
                <a:srgbClr val="FFFF00"/>
              </a:solidFill>
            </c:spPr>
          </c:dLbls>
          <c:cat>
            <c:strRef>
              <c:f>Лист1!$A$2:$A$3</c:f>
              <c:strCache>
                <c:ptCount val="2"/>
                <c:pt idx="0">
                  <c:v>Исследовано</c:v>
                </c:pt>
                <c:pt idx="1">
                  <c:v>Не исследовано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0.18</c:v>
                </c:pt>
                <c:pt idx="1">
                  <c:v>0.82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303030303030305"/>
          <c:y val="0.42297740819780727"/>
          <c:w val="0.45454545454545453"/>
          <c:h val="0.428203694164397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Заготовлено </a:t>
            </a:r>
            <a:r>
              <a:rPr lang="ru-RU" dirty="0" smtClean="0"/>
              <a:t>силоса 196 </a:t>
            </a:r>
            <a:r>
              <a:rPr lang="ru-RU" dirty="0"/>
              <a:t>тыс. тонн</a:t>
            </a:r>
          </a:p>
        </c:rich>
      </c:tx>
      <c:layout>
        <c:manualLayout>
          <c:xMode val="edge"/>
          <c:yMode val="edge"/>
          <c:x val="0.14780864197530863"/>
          <c:y val="2.8037383177570093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Заготовлено сена 152 тыс. тонн</c:v>
                </c:pt>
              </c:strCache>
            </c:strRef>
          </c:tx>
          <c:dLbls>
            <c:dLbl>
              <c:idx val="0"/>
              <c:layout>
                <c:manualLayout>
                  <c:x val="7.8990473413045621E-3"/>
                  <c:y val="1.8676870998601859E-2"/>
                </c:manualLayout>
              </c:layout>
              <c:showVal val="1"/>
            </c:dLbl>
            <c:dLbl>
              <c:idx val="1"/>
              <c:layout>
                <c:manualLayout>
                  <c:x val="-3.0608629278483051E-2"/>
                  <c:y val="2.4137795275590557E-2"/>
                </c:manualLayout>
              </c:layout>
              <c:showVal val="1"/>
            </c:dLbl>
            <c:delete val="1"/>
            <c:spPr>
              <a:solidFill>
                <a:srgbClr val="FFFF00"/>
              </a:solidFill>
            </c:spPr>
          </c:dLbls>
          <c:cat>
            <c:strRef>
              <c:f>Лист1!$A$2:$A$3</c:f>
              <c:strCache>
                <c:ptCount val="2"/>
                <c:pt idx="0">
                  <c:v>Исследовано</c:v>
                </c:pt>
                <c:pt idx="1">
                  <c:v>Не исследовано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0.13</c:v>
                </c:pt>
                <c:pt idx="1">
                  <c:v>0.87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303030303030305"/>
          <c:y val="0.42297740819780727"/>
          <c:w val="0.45454545454545453"/>
          <c:h val="0.428203694164397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5050" y="744538"/>
            <a:ext cx="47275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91ADDEE-095E-4F6F-A7D0-BDF83B578F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24484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36788"/>
            <a:ext cx="7772400" cy="15430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79875"/>
            <a:ext cx="6400800" cy="1841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4DE32-5065-4A34-B3C6-D2899F587B87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B0D0A-2C53-4409-A89B-044E48D203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5D980-6F96-488B-8930-4DCDAEA5B7D2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E49A6-1F5C-43F6-A3AA-B02240703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88925"/>
            <a:ext cx="2057400" cy="61436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88925"/>
            <a:ext cx="6019800" cy="61436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737E5-85C7-4F24-A139-D06E8288E6A0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22ADC-277D-45E7-AC80-A7245493C7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88925"/>
            <a:ext cx="8229600" cy="6143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FC11A-8CE1-4918-A064-C40F104B0B35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59058-4F01-4030-8911-F97B882C6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8925"/>
            <a:ext cx="8229600" cy="1200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79575"/>
            <a:ext cx="8229600" cy="475297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ADCB7-C17A-4AEF-B652-E6C02CD9352B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8C485-2B17-4D76-AFD8-EA43290EB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9" y="225029"/>
            <a:ext cx="7793037" cy="153519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118599"/>
            <a:ext cx="3810000" cy="43205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118599"/>
            <a:ext cx="3810000" cy="43205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A6B84-9015-4FD2-BA69-BFD1212BE1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mbere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>
            <a:spLocks noGrp="1" noChangeAspect="1"/>
          </p:cNvSpPr>
          <p:nvPr>
            <p:ph sz="quarter" idx="10"/>
          </p:nvPr>
        </p:nvSpPr>
        <p:spPr>
          <a:xfrm>
            <a:off x="663866" y="1584200"/>
            <a:ext cx="8022935" cy="1351884"/>
          </a:xfrm>
        </p:spPr>
        <p:txBody>
          <a:bodyPr/>
          <a:lstStyle>
            <a:lvl1pPr marL="0" indent="0" algn="l">
              <a:spcBef>
                <a:spcPts val="600"/>
              </a:spcBef>
              <a:spcAft>
                <a:spcPts val="0"/>
              </a:spcAft>
              <a:defRPr lang="en-US" sz="1800" b="0" cap="all" baseline="0" dirty="0" smtClean="0">
                <a:solidFill>
                  <a:schemeClr val="tx2"/>
                </a:solidFill>
                <a:latin typeface="Gill Sans for CW" pitchFamily="34" charset="0"/>
                <a:ea typeface="+mn-ea"/>
                <a:cs typeface="+mn-cs"/>
              </a:defRPr>
            </a:lvl1pPr>
            <a:lvl2pPr marL="228600" indent="-228600" algn="l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Font typeface="+mj-lt"/>
              <a:buAutoNum type="arabicPeriod"/>
              <a:defRPr sz="1600">
                <a:solidFill>
                  <a:schemeClr val="tx1"/>
                </a:solidFill>
                <a:latin typeface="Gill Sans for CW" pitchFamily="34" charset="0"/>
              </a:defRPr>
            </a:lvl2pPr>
            <a:lvl3pPr marL="411480" indent="-182880" algn="l">
              <a:spcBef>
                <a:spcPts val="400"/>
              </a:spcBef>
              <a:spcAft>
                <a:spcPts val="400"/>
              </a:spcAft>
              <a:buFont typeface="+mj-lt"/>
              <a:buAutoNum type="alphaLcPeriod"/>
              <a:defRPr sz="1600">
                <a:solidFill>
                  <a:schemeClr val="tx1"/>
                </a:solidFill>
                <a:latin typeface="Gill Sans for CW" pitchFamily="34" charset="0"/>
              </a:defRPr>
            </a:lvl3pPr>
            <a:lvl4pPr marL="594360" indent="-182880" algn="l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+mj-lt"/>
              <a:buAutoNum type="romanLcPeriod"/>
              <a:defRPr sz="1400">
                <a:solidFill>
                  <a:schemeClr val="tx1"/>
                </a:solidFill>
                <a:latin typeface="Gill Sans for CW" pitchFamily="34" charset="0"/>
              </a:defRPr>
            </a:lvl4pPr>
            <a:lvl5pPr marL="102561" indent="-102561" algn="l">
              <a:spcAft>
                <a:spcPts val="538"/>
              </a:spcAft>
              <a:buClr>
                <a:schemeClr val="tx2"/>
              </a:buClr>
              <a:buFont typeface="+mj-lt"/>
              <a:buAutoNum type="arabicPeriod"/>
              <a:defRPr sz="1600" baseline="0">
                <a:latin typeface="Gill Sans" pitchFamily="34" charset="0"/>
              </a:defRPr>
            </a:lvl5pPr>
            <a:lvl6pPr marL="205122" indent="-102561">
              <a:spcAft>
                <a:spcPts val="538"/>
              </a:spcAft>
              <a:buClr>
                <a:schemeClr val="bg2"/>
              </a:buClr>
              <a:buFont typeface="+mj-lt"/>
              <a:buAutoNum type="alphaLcPeriod"/>
              <a:defRPr sz="1600">
                <a:latin typeface="Gill Sans" pitchFamily="34" charset="0"/>
              </a:defRPr>
            </a:lvl6pPr>
            <a:lvl7pPr marL="307682" indent="-102561">
              <a:spcAft>
                <a:spcPts val="538"/>
              </a:spcAft>
              <a:buClr>
                <a:schemeClr val="accent1"/>
              </a:buClr>
              <a:buFont typeface="+mj-lt"/>
              <a:buAutoNum type="romanLcPeriod"/>
              <a:defRPr sz="1600">
                <a:latin typeface="Gill Sans" pitchFamily="34" charset="0"/>
              </a:defRPr>
            </a:lvl7pPr>
          </a:lstStyle>
          <a:p>
            <a:pPr lvl="0"/>
            <a:r>
              <a:rPr lang="en-US" dirty="0" smtClean="0"/>
              <a:t>Образец текста</a:t>
            </a:r>
          </a:p>
          <a:p>
            <a:pPr lvl="1"/>
            <a:r>
              <a:rPr lang="en-US" dirty="0" smtClean="0"/>
              <a:t>Второй уровень</a:t>
            </a:r>
          </a:p>
          <a:p>
            <a:pPr lvl="2"/>
            <a:r>
              <a:rPr lang="en-US" dirty="0" smtClean="0"/>
              <a:t>Третий уровень</a:t>
            </a:r>
          </a:p>
          <a:p>
            <a:pPr lvl="3"/>
            <a:r>
              <a:rPr lang="en-US" dirty="0" smtClean="0"/>
              <a:t>Четвертый уровень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1156" y="330876"/>
            <a:ext cx="6849687" cy="42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2000" dirty="0" smtClean="0">
                <a:solidFill>
                  <a:schemeClr val="tx2"/>
                </a:solidFill>
                <a:latin typeface="Gill Sans for CW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78180" y="741565"/>
            <a:ext cx="6858000" cy="306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1600" dirty="0" smtClean="0">
                <a:solidFill>
                  <a:schemeClr val="accent1"/>
                </a:solidFill>
                <a:latin typeface="Gill Sans for C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198500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2B82-6A18-490C-8F0D-19ABA32D0C07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8904F-18F7-45F7-9FE6-D2EA62BDB2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627563"/>
            <a:ext cx="7772400" cy="1430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052763"/>
            <a:ext cx="7772400" cy="15748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85468-7AEE-4755-BC4F-3328F38A608D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D50-7CCD-4764-AEC1-EF0C5F1F8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79575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9575"/>
            <a:ext cx="4038600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55AE0-85AA-4623-B81B-19A31123B1BB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2F96B-F9D1-4161-BFF9-3EB3DC8456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11313"/>
            <a:ext cx="4040188" cy="673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284413"/>
            <a:ext cx="4040188" cy="41481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11313"/>
            <a:ext cx="4041775" cy="673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284413"/>
            <a:ext cx="4041775" cy="41481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46625-BE1F-448C-8AB8-B6B00CBBCD71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62532-B9D6-4509-9DD8-421C246C1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38F33-857D-4215-B5D2-66A3128447C1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2ECAD-684A-4EB6-9273-69E6E1692D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25093-DE54-42C5-BA48-6440CEFCB204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C38FD-DBB5-48BB-A6CA-1946498A71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7338"/>
            <a:ext cx="3008313" cy="1219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87338"/>
            <a:ext cx="5111750" cy="61452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506538"/>
            <a:ext cx="3008313" cy="49260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B502E-8207-4170-AF47-9ED721A62DC6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EF6E1-CF5D-4568-9548-20187F499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5040313"/>
            <a:ext cx="5486400" cy="5953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42938"/>
            <a:ext cx="5486400" cy="4321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635625"/>
            <a:ext cx="5486400" cy="844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9ED84-E8F7-4180-A71A-C77D39D33E83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01F0B-04E2-4D1A-B2D7-A4F8DFA0D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6FF33"/>
            </a:gs>
            <a:gs pos="100000">
              <a:srgbClr val="00B352"/>
            </a:gs>
            <a:gs pos="100000">
              <a:srgbClr val="B8E3E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88925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9575"/>
            <a:ext cx="8229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7963"/>
            <a:ext cx="21336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FAF70E58-A44A-44E7-A6CF-0E7F3584DC4D}" type="datetime1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7963"/>
            <a:ext cx="28956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7963"/>
            <a:ext cx="21336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DAC51A9-F90C-479D-853A-DB4160EB26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685800" y="2236788"/>
            <a:ext cx="7696200" cy="525462"/>
          </a:xfrm>
        </p:spPr>
        <p:txBody>
          <a:bodyPr/>
          <a:lstStyle/>
          <a:p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0050"/>
            <a:ext cx="8839200" cy="5867400"/>
          </a:xfrm>
        </p:spPr>
        <p:txBody>
          <a:bodyPr/>
          <a:lstStyle/>
          <a:p>
            <a:pPr>
              <a:defRPr/>
            </a:pPr>
            <a:endParaRPr lang="ru-RU" sz="4800" b="1" i="1" dirty="0" smtClean="0"/>
          </a:p>
          <a:p>
            <a:pPr>
              <a:defRPr/>
            </a:pPr>
            <a:r>
              <a:rPr lang="ru-RU" sz="4800" b="1" i="1" dirty="0" smtClean="0"/>
              <a:t>«Стратегия развития кормопроизводства </a:t>
            </a:r>
            <a:br>
              <a:rPr lang="ru-RU" sz="4800" b="1" i="1" dirty="0" smtClean="0"/>
            </a:br>
            <a:r>
              <a:rPr lang="ru-RU" sz="4800" b="1" i="1" dirty="0" smtClean="0"/>
              <a:t>в Смоленской области»</a:t>
            </a:r>
          </a:p>
          <a:p>
            <a:pPr>
              <a:defRPr/>
            </a:pPr>
            <a:endParaRPr lang="ru-RU" sz="2000" b="1" i="1" dirty="0" smtClean="0">
              <a:solidFill>
                <a:srgbClr val="FF0000"/>
              </a:solidFill>
            </a:endParaRPr>
          </a:p>
          <a:p>
            <a:pPr algn="r">
              <a:defRPr/>
            </a:pPr>
            <a:endParaRPr lang="ru-RU" sz="24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>
              <a:defRPr/>
            </a:pP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Заместитель н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ачальника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Департамента Смоленской области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сельскому хозяйству и продовольствию </a:t>
            </a:r>
          </a:p>
          <a:p>
            <a:pPr algn="r">
              <a:defRPr/>
            </a:pPr>
            <a:endParaRPr lang="ru-RU" sz="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>
              <a:defRPr/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Царев Александр Анатольевич</a:t>
            </a: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95250"/>
            <a:ext cx="8763000" cy="1200150"/>
          </a:xfrm>
        </p:spPr>
        <p:txBody>
          <a:bodyPr/>
          <a:lstStyle/>
          <a:p>
            <a:r>
              <a:rPr lang="ru-RU" sz="3600" b="1" u="sng" dirty="0" smtClean="0"/>
              <a:t>Государственная поддержка </a:t>
            </a:r>
            <a:br>
              <a:rPr lang="ru-RU" sz="3600" b="1" u="sng" dirty="0" smtClean="0"/>
            </a:br>
            <a:r>
              <a:rPr lang="ru-RU" sz="3600" b="1" u="sng" dirty="0" smtClean="0"/>
              <a:t>на 15.06.2017 г.</a:t>
            </a:r>
            <a:endParaRPr lang="ru-RU" sz="36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38250"/>
            <a:ext cx="8229600" cy="5194301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Общая сумма составила 254 млн. рублей </a:t>
            </a:r>
          </a:p>
          <a:p>
            <a:pPr algn="ctr">
              <a:buNone/>
            </a:pPr>
            <a:r>
              <a:rPr lang="ru-RU" sz="2400" dirty="0" smtClean="0"/>
              <a:t>(100 % к запланированным объемам)</a:t>
            </a:r>
          </a:p>
          <a:p>
            <a:pPr algn="ctr">
              <a:buNone/>
            </a:pPr>
            <a:endParaRPr lang="ru-RU" sz="2800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2305050"/>
          <a:ext cx="9144000" cy="489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ko44.ru/media/k2/items/cache/65d4d64c92b129d688a61e84c4c65a63_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08872" y="1009650"/>
            <a:ext cx="2235128" cy="190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0"/>
            <a:ext cx="7661010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Экономия денежных средств сельскохозяйственными товаропроизводителями в период проведения весенних полевых работ</a:t>
            </a:r>
            <a:endParaRPr lang="ru-RU" sz="2000" b="1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152400" y="2533650"/>
            <a:ext cx="4419600" cy="2590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Сэкономлено при закупках минеральных удобрений, за счет выделения ПАО «Дорогобуж» минеральных удобрений в качестве благотворительной  помощи на общую сумму: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53200" y="3600450"/>
            <a:ext cx="27190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kern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11 </a:t>
            </a:r>
            <a:r>
              <a:rPr lang="ru-RU" sz="2800" b="1" kern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млн. руб. </a:t>
            </a:r>
            <a:endParaRPr lang="ru-RU" sz="3600" b="1" kern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 bwMode="auto">
          <a:xfrm>
            <a:off x="4648200" y="3524250"/>
            <a:ext cx="1828800" cy="920115"/>
          </a:xfrm>
          <a:prstGeom prst="rightArrow">
            <a:avLst>
              <a:gd name="adj1" fmla="val 50000"/>
              <a:gd name="adj2" fmla="val 54831"/>
            </a:avLst>
          </a:prstGeom>
          <a:solidFill>
            <a:srgbClr val="8EB4E3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19867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95250"/>
            <a:ext cx="8534400" cy="1393825"/>
          </a:xfrm>
        </p:spPr>
        <p:txBody>
          <a:bodyPr/>
          <a:lstStyle/>
          <a:p>
            <a:r>
              <a:rPr lang="ru-RU" sz="3600" b="1" u="sng" dirty="0" smtClean="0"/>
              <a:t>Предварительные итоги </a:t>
            </a:r>
            <a:br>
              <a:rPr lang="ru-RU" sz="3600" b="1" u="sng" dirty="0" smtClean="0"/>
            </a:br>
            <a:r>
              <a:rPr lang="ru-RU" sz="3600" b="1" u="sng" dirty="0" smtClean="0"/>
              <a:t>ярового сева в 2017 г.</a:t>
            </a:r>
            <a:endParaRPr lang="ru-RU" sz="3600" b="1" u="sng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399" y="1543050"/>
          <a:ext cx="3962401" cy="5406488"/>
        </p:xfrm>
        <a:graphic>
          <a:graphicData uri="http://schemas.openxmlformats.org/drawingml/2006/table">
            <a:tbl>
              <a:tblPr/>
              <a:tblGrid>
                <a:gridCol w="1273629"/>
                <a:gridCol w="1556657"/>
                <a:gridCol w="1132115"/>
              </a:tblGrid>
              <a:tr h="83989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Показатели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Посевная площадь </a:t>
                      </a:r>
                    </a:p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2017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г.,  </a:t>
                      </a:r>
                    </a:p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гектаров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уровню 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2016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г.,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15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Яровой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сев - всего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166,5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52"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347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зерновые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зернобобовые культуры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89,0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86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лен-долгунец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86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рапс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95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картофель 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789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овощи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97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кормовые 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6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из них: кукуруза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114800" y="1543050"/>
          <a:ext cx="502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72369992"/>
              </p:ext>
            </p:extLst>
          </p:nvPr>
        </p:nvGraphicFramePr>
        <p:xfrm>
          <a:off x="0" y="1314450"/>
          <a:ext cx="4648200" cy="588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096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Структура кормового поля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Смоленской области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5000" y="1162050"/>
            <a:ext cx="834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/>
              <a:t>2017г</a:t>
            </a:r>
            <a:r>
              <a:rPr lang="ru-RU" b="1" u="sng" dirty="0" smtClean="0"/>
              <a:t>.</a:t>
            </a:r>
            <a:endParaRPr lang="ru-RU" b="1" u="sng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59792688"/>
              </p:ext>
            </p:extLst>
          </p:nvPr>
        </p:nvGraphicFramePr>
        <p:xfrm>
          <a:off x="4495801" y="1162050"/>
          <a:ext cx="4648200" cy="603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5029"/>
            <a:ext cx="8639175" cy="139422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Удельный вес многолетних трав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 и 3 гг. пользования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52401" y="154305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47650"/>
            <a:ext cx="8763000" cy="685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4000" b="1" u="sng" dirty="0" smtClean="0"/>
              <a:t>Удельный вес бобовых трав, %</a:t>
            </a:r>
            <a:endParaRPr lang="ru-RU" sz="4000" b="1" u="sng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28601" y="1285874"/>
          <a:ext cx="8610600" cy="5514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9" y="225029"/>
            <a:ext cx="7793037" cy="708421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Исследование кормов на качество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A6B84-9015-4FD2-BA69-BFD1212BE1B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57200" y="1009650"/>
          <a:ext cx="4114800" cy="294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724400" y="1009650"/>
          <a:ext cx="4114800" cy="302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2133600" y="4102100"/>
          <a:ext cx="4114800" cy="309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3"/>
          <p:cNvSpPr>
            <a:spLocks noChangeArrowheads="1"/>
          </p:cNvSpPr>
          <p:nvPr/>
        </p:nvSpPr>
        <p:spPr bwMode="auto">
          <a:xfrm>
            <a:off x="685800" y="1390650"/>
            <a:ext cx="73152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0" b="1">
                <a:latin typeface="Times New Roman" pitchFamily="18" charset="0"/>
                <a:cs typeface="Times New Roman" pitchFamily="18" charset="0"/>
              </a:rPr>
              <a:t>БЛАГОДАРЮ ЗА ВНИМАНИЕ</a:t>
            </a:r>
            <a:endParaRPr lang="ru-RU" sz="8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2925</TotalTime>
  <Words>210</Words>
  <Application>Microsoft Office PowerPoint</Application>
  <PresentationFormat>Произвольный</PresentationFormat>
  <Paragraphs>78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Оформление по умолчанию</vt:lpstr>
      <vt:lpstr> </vt:lpstr>
      <vt:lpstr>Государственная поддержка  на 15.06.2017 г.</vt:lpstr>
      <vt:lpstr>Слайд 3</vt:lpstr>
      <vt:lpstr>Предварительные итоги  ярового сева в 2017 г.</vt:lpstr>
      <vt:lpstr>Структура кормового поля  Смоленской области</vt:lpstr>
      <vt:lpstr>Удельный вес многолетних трав  1 и 3 гг. пользования</vt:lpstr>
      <vt:lpstr>Удельный вес бобовых трав, %</vt:lpstr>
      <vt:lpstr>Исследование кормов на качество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</dc:creator>
  <cp:lastModifiedBy>Tsarev_AA</cp:lastModifiedBy>
  <cp:revision>209</cp:revision>
  <cp:lastPrinted>1601-01-01T00:00:00Z</cp:lastPrinted>
  <dcterms:created xsi:type="dcterms:W3CDTF">1601-01-01T00:00:00Z</dcterms:created>
  <dcterms:modified xsi:type="dcterms:W3CDTF">2017-06-15T17:53:58Z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